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A72E43-3456-4D9D-BB01-F18079A70294}" type="datetimeFigureOut">
              <a:rPr lang="en-US" smtClean="0"/>
              <a:pPr/>
              <a:t>12/10/2010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6069C-2248-46B7-9CF5-153D593BE8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72E43-3456-4D9D-BB01-F18079A70294}" type="datetimeFigureOut">
              <a:rPr lang="en-US" smtClean="0"/>
              <a:pPr/>
              <a:t>12/10/2010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6069C-2248-46B7-9CF5-153D593BE8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72E43-3456-4D9D-BB01-F18079A70294}" type="datetimeFigureOut">
              <a:rPr lang="en-US" smtClean="0"/>
              <a:pPr/>
              <a:t>12/10/2010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6069C-2248-46B7-9CF5-153D593BE8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72E43-3456-4D9D-BB01-F18079A70294}" type="datetimeFigureOut">
              <a:rPr lang="en-US" smtClean="0"/>
              <a:pPr/>
              <a:t>12/10/2010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6069C-2248-46B7-9CF5-153D593BE8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A72E43-3456-4D9D-BB01-F18079A70294}" type="datetimeFigureOut">
              <a:rPr lang="en-US" smtClean="0"/>
              <a:pPr/>
              <a:t>12/10/2010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6069C-2248-46B7-9CF5-153D593BE8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A72E43-3456-4D9D-BB01-F18079A70294}" type="datetimeFigureOut">
              <a:rPr lang="en-US" smtClean="0"/>
              <a:pPr/>
              <a:t>12/10/2010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6069C-2248-46B7-9CF5-153D593BE8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A72E43-3456-4D9D-BB01-F18079A70294}" type="datetimeFigureOut">
              <a:rPr lang="en-US" smtClean="0"/>
              <a:pPr/>
              <a:t>12/10/2010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96069C-2248-46B7-9CF5-153D593BE8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A72E43-3456-4D9D-BB01-F18079A70294}" type="datetimeFigureOut">
              <a:rPr lang="en-US" smtClean="0"/>
              <a:pPr/>
              <a:t>12/10/2010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96069C-2248-46B7-9CF5-153D593BE8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72E43-3456-4D9D-BB01-F18079A70294}" type="datetimeFigureOut">
              <a:rPr lang="en-US" smtClean="0"/>
              <a:pPr/>
              <a:t>12/10/2010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96069C-2248-46B7-9CF5-153D593BE8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72E43-3456-4D9D-BB01-F18079A70294}" type="datetimeFigureOut">
              <a:rPr lang="en-US" smtClean="0"/>
              <a:pPr/>
              <a:t>12/10/2010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6069C-2248-46B7-9CF5-153D593BE8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72E43-3456-4D9D-BB01-F18079A70294}" type="datetimeFigureOut">
              <a:rPr lang="en-US" smtClean="0"/>
              <a:pPr/>
              <a:t>12/10/2010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6069C-2248-46B7-9CF5-153D593BE8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72E43-3456-4D9D-BB01-F18079A70294}" type="datetimeFigureOut">
              <a:rPr lang="en-US" smtClean="0"/>
              <a:pPr/>
              <a:t>12/10/2010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6069C-2248-46B7-9CF5-153D593BE8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13" Type="http://schemas.openxmlformats.org/officeDocument/2006/relationships/image" Target="../media/image7.jpeg"/><Relationship Id="rId18" Type="http://schemas.openxmlformats.org/officeDocument/2006/relationships/image" Target="../media/image12.jpeg"/><Relationship Id="rId3" Type="http://schemas.openxmlformats.org/officeDocument/2006/relationships/hyperlink" Target="http://www.bigoven.com/whatis.aspx?id=Powdered%20sugar" TargetMode="External"/><Relationship Id="rId21" Type="http://schemas.openxmlformats.org/officeDocument/2006/relationships/image" Target="../media/image15.jpeg"/><Relationship Id="rId7" Type="http://schemas.openxmlformats.org/officeDocument/2006/relationships/image" Target="../media/image1.jpeg"/><Relationship Id="rId12" Type="http://schemas.openxmlformats.org/officeDocument/2006/relationships/image" Target="../media/image6.jpeg"/><Relationship Id="rId17" Type="http://schemas.openxmlformats.org/officeDocument/2006/relationships/image" Target="../media/image11.jpeg"/><Relationship Id="rId2" Type="http://schemas.openxmlformats.org/officeDocument/2006/relationships/hyperlink" Target="http://www.bigoven.com/whatis.aspx?id=Eggs" TargetMode="External"/><Relationship Id="rId16" Type="http://schemas.openxmlformats.org/officeDocument/2006/relationships/image" Target="../media/image10.jpeg"/><Relationship Id="rId20"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hyperlink" Target="http://www.bigoven.com/whatis.aspx?id=Vanilla" TargetMode="External"/><Relationship Id="rId11" Type="http://schemas.openxmlformats.org/officeDocument/2006/relationships/image" Target="../media/image5.jpeg"/><Relationship Id="rId24" Type="http://schemas.openxmlformats.org/officeDocument/2006/relationships/image" Target="../media/image18.jpeg"/><Relationship Id="rId5" Type="http://schemas.openxmlformats.org/officeDocument/2006/relationships/hyperlink" Target="http://www.bigoven.com/whatis.aspx?id=Cream" TargetMode="External"/><Relationship Id="rId15" Type="http://schemas.openxmlformats.org/officeDocument/2006/relationships/image" Target="../media/image9.jpeg"/><Relationship Id="rId23" Type="http://schemas.openxmlformats.org/officeDocument/2006/relationships/image" Target="../media/image17.jpeg"/><Relationship Id="rId10" Type="http://schemas.openxmlformats.org/officeDocument/2006/relationships/image" Target="../media/image4.jpeg"/><Relationship Id="rId19" Type="http://schemas.openxmlformats.org/officeDocument/2006/relationships/image" Target="../media/image13.jpeg"/><Relationship Id="rId4" Type="http://schemas.openxmlformats.org/officeDocument/2006/relationships/hyperlink" Target="http://www.bigoven.com/whatis.aspx?id=Cocoa" TargetMode="External"/><Relationship Id="rId9" Type="http://schemas.openxmlformats.org/officeDocument/2006/relationships/image" Target="../media/image3.jpeg"/><Relationship Id="rId14" Type="http://schemas.openxmlformats.org/officeDocument/2006/relationships/image" Target="../media/image8.jpeg"/><Relationship Id="rId22"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r>
              <a:rPr lang="en-US" sz="4000" b="1" dirty="0" smtClean="0">
                <a:solidFill>
                  <a:srgbClr val="FF0000"/>
                </a:solidFill>
                <a:effectLst>
                  <a:outerShdw blurRad="38100" dist="38100" dir="2700000" algn="tl">
                    <a:srgbClr val="000000">
                      <a:alpha val="43137"/>
                    </a:srgbClr>
                  </a:outerShdw>
                </a:effectLst>
              </a:rPr>
              <a:t>EASY </a:t>
            </a:r>
            <a:r>
              <a:rPr lang="en-US" sz="4000" b="1" dirty="0" err="1" smtClean="0">
                <a:solidFill>
                  <a:srgbClr val="FF0000"/>
                </a:solidFill>
                <a:effectLst>
                  <a:outerShdw blurRad="38100" dist="38100" dir="2700000" algn="tl">
                    <a:srgbClr val="000000">
                      <a:alpha val="43137"/>
                    </a:srgbClr>
                  </a:outerShdw>
                </a:effectLst>
              </a:rPr>
              <a:t>bûche</a:t>
            </a:r>
            <a:r>
              <a:rPr lang="en-US" sz="4000" b="1" dirty="0" smtClean="0">
                <a:solidFill>
                  <a:srgbClr val="FF0000"/>
                </a:solidFill>
                <a:effectLst>
                  <a:outerShdw blurRad="38100" dist="38100" dir="2700000" algn="tl">
                    <a:srgbClr val="000000">
                      <a:alpha val="43137"/>
                    </a:srgbClr>
                  </a:outerShdw>
                </a:effectLst>
              </a:rPr>
              <a:t> de </a:t>
            </a:r>
            <a:r>
              <a:rPr lang="en-US" sz="4000" b="1" dirty="0" err="1" smtClean="0">
                <a:solidFill>
                  <a:srgbClr val="FF0000"/>
                </a:solidFill>
                <a:effectLst>
                  <a:outerShdw blurRad="38100" dist="38100" dir="2700000" algn="tl">
                    <a:srgbClr val="000000">
                      <a:alpha val="43137"/>
                    </a:srgbClr>
                  </a:outerShdw>
                </a:effectLst>
              </a:rPr>
              <a:t>noël</a:t>
            </a:r>
            <a:endParaRPr lang="en-US" sz="4000" dirty="0" smtClean="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762000"/>
            <a:ext cx="4343400" cy="5867400"/>
          </a:xfrm>
        </p:spPr>
        <p:txBody>
          <a:bodyPr>
            <a:normAutofit fontScale="62500" lnSpcReduction="20000"/>
          </a:bodyPr>
          <a:lstStyle/>
          <a:p>
            <a:pPr>
              <a:buNone/>
            </a:pPr>
            <a:r>
              <a:rPr lang="fr-FR" dirty="0" smtClean="0"/>
              <a:t> </a:t>
            </a:r>
            <a:endParaRPr lang="en-US" dirty="0" smtClean="0"/>
          </a:p>
          <a:p>
            <a:pPr>
              <a:buNone/>
            </a:pPr>
            <a:r>
              <a:rPr lang="fr-FR" b="1" i="1" dirty="0" smtClean="0"/>
              <a:t>-- Cake --</a:t>
            </a:r>
            <a:endParaRPr lang="en-US" b="1" i="1" dirty="0" smtClean="0"/>
          </a:p>
          <a:p>
            <a:pPr lvl="0">
              <a:buNone/>
            </a:pPr>
            <a:r>
              <a:rPr lang="fr-FR" dirty="0" smtClean="0"/>
              <a:t>	5 </a:t>
            </a:r>
            <a:r>
              <a:rPr lang="fr-FR" u="sng" dirty="0" err="1" smtClean="0">
                <a:hlinkClick r:id="rId2"/>
              </a:rPr>
              <a:t>Eggs</a:t>
            </a:r>
            <a:r>
              <a:rPr lang="fr-FR" dirty="0" smtClean="0"/>
              <a:t> </a:t>
            </a:r>
            <a:r>
              <a:rPr lang="fr-FR" dirty="0" err="1" smtClean="0"/>
              <a:t>separated</a:t>
            </a:r>
            <a:endParaRPr lang="en-US" dirty="0" smtClean="0"/>
          </a:p>
          <a:p>
            <a:pPr lvl="0">
              <a:buNone/>
            </a:pPr>
            <a:r>
              <a:rPr lang="fr-FR" dirty="0" smtClean="0"/>
              <a:t>	1 </a:t>
            </a:r>
            <a:r>
              <a:rPr lang="fr-FR" dirty="0" err="1" smtClean="0"/>
              <a:t>cup</a:t>
            </a:r>
            <a:r>
              <a:rPr lang="fr-FR" dirty="0" smtClean="0"/>
              <a:t> </a:t>
            </a:r>
            <a:r>
              <a:rPr lang="fr-FR" u="sng" dirty="0" err="1" smtClean="0">
                <a:hlinkClick r:id="rId3"/>
              </a:rPr>
              <a:t>Powdered</a:t>
            </a:r>
            <a:r>
              <a:rPr lang="fr-FR" u="sng" dirty="0" smtClean="0">
                <a:hlinkClick r:id="rId3"/>
              </a:rPr>
              <a:t> </a:t>
            </a:r>
            <a:r>
              <a:rPr lang="fr-FR" u="sng" dirty="0" err="1" smtClean="0">
                <a:hlinkClick r:id="rId3"/>
              </a:rPr>
              <a:t>sugar</a:t>
            </a:r>
            <a:r>
              <a:rPr lang="fr-FR" dirty="0" smtClean="0"/>
              <a:t> </a:t>
            </a:r>
            <a:endParaRPr lang="en-US" dirty="0" smtClean="0"/>
          </a:p>
          <a:p>
            <a:pPr lvl="0">
              <a:buNone/>
            </a:pPr>
            <a:r>
              <a:rPr lang="fr-FR" dirty="0" smtClean="0"/>
              <a:t>	3 </a:t>
            </a:r>
            <a:r>
              <a:rPr lang="fr-FR" dirty="0" err="1" smtClean="0"/>
              <a:t>tablespoon</a:t>
            </a:r>
            <a:r>
              <a:rPr lang="fr-FR" dirty="0" smtClean="0"/>
              <a:t> </a:t>
            </a:r>
            <a:r>
              <a:rPr lang="fr-FR" u="sng" dirty="0" err="1" smtClean="0">
                <a:hlinkClick r:id="rId4"/>
              </a:rPr>
              <a:t>Cocoa</a:t>
            </a:r>
            <a:r>
              <a:rPr lang="fr-FR" dirty="0" smtClean="0"/>
              <a:t> </a:t>
            </a:r>
          </a:p>
          <a:p>
            <a:pPr lvl="0">
              <a:buNone/>
            </a:pPr>
            <a:endParaRPr lang="en-US" dirty="0" smtClean="0"/>
          </a:p>
          <a:p>
            <a:pPr>
              <a:buNone/>
            </a:pPr>
            <a:r>
              <a:rPr lang="fr-FR" b="1" i="1" dirty="0" smtClean="0"/>
              <a:t>-- </a:t>
            </a:r>
            <a:r>
              <a:rPr lang="fr-FR" b="1" i="1" dirty="0" err="1" smtClean="0"/>
              <a:t>Filling</a:t>
            </a:r>
            <a:r>
              <a:rPr lang="fr-FR" b="1" i="1" dirty="0" smtClean="0"/>
              <a:t> --</a:t>
            </a:r>
            <a:endParaRPr lang="en-US" b="1" i="1" dirty="0" smtClean="0"/>
          </a:p>
          <a:p>
            <a:pPr lvl="0">
              <a:buNone/>
            </a:pPr>
            <a:r>
              <a:rPr lang="fr-FR" dirty="0" smtClean="0"/>
              <a:t>	1 </a:t>
            </a:r>
            <a:r>
              <a:rPr lang="fr-FR" dirty="0" err="1" smtClean="0"/>
              <a:t>cup</a:t>
            </a:r>
            <a:r>
              <a:rPr lang="fr-FR" dirty="0" smtClean="0"/>
              <a:t> </a:t>
            </a:r>
            <a:r>
              <a:rPr lang="fr-FR" dirty="0" err="1" smtClean="0"/>
              <a:t>Whipping</a:t>
            </a:r>
            <a:r>
              <a:rPr lang="fr-FR" dirty="0" smtClean="0"/>
              <a:t> </a:t>
            </a:r>
            <a:r>
              <a:rPr lang="fr-FR" u="sng" dirty="0" err="1" smtClean="0">
                <a:hlinkClick r:id="rId5"/>
              </a:rPr>
              <a:t>cream</a:t>
            </a:r>
            <a:r>
              <a:rPr lang="fr-FR" dirty="0" smtClean="0"/>
              <a:t> </a:t>
            </a:r>
            <a:endParaRPr lang="en-US" dirty="0" smtClean="0"/>
          </a:p>
          <a:p>
            <a:pPr lvl="0">
              <a:buNone/>
            </a:pPr>
            <a:r>
              <a:rPr lang="fr-FR" dirty="0" smtClean="0"/>
              <a:t>	1/4 </a:t>
            </a:r>
            <a:r>
              <a:rPr lang="fr-FR" dirty="0" err="1" smtClean="0"/>
              <a:t>teaspoon</a:t>
            </a:r>
            <a:r>
              <a:rPr lang="fr-FR" dirty="0" smtClean="0"/>
              <a:t> </a:t>
            </a:r>
            <a:r>
              <a:rPr lang="fr-FR" u="sng" dirty="0" err="1" smtClean="0">
                <a:hlinkClick r:id="rId6"/>
              </a:rPr>
              <a:t>Vanilla</a:t>
            </a:r>
            <a:r>
              <a:rPr lang="fr-FR" dirty="0" smtClean="0"/>
              <a:t> </a:t>
            </a:r>
            <a:endParaRPr lang="en-US" dirty="0" smtClean="0"/>
          </a:p>
          <a:p>
            <a:pPr lvl="0">
              <a:buNone/>
            </a:pPr>
            <a:r>
              <a:rPr lang="fr-FR" dirty="0" smtClean="0"/>
              <a:t>	1/4 </a:t>
            </a:r>
            <a:r>
              <a:rPr lang="fr-FR" dirty="0" err="1" smtClean="0"/>
              <a:t>cup</a:t>
            </a:r>
            <a:r>
              <a:rPr lang="fr-FR" dirty="0" smtClean="0"/>
              <a:t> </a:t>
            </a:r>
            <a:r>
              <a:rPr lang="fr-FR" u="sng" dirty="0" err="1" smtClean="0">
                <a:hlinkClick r:id="rId3"/>
              </a:rPr>
              <a:t>Powdered</a:t>
            </a:r>
            <a:r>
              <a:rPr lang="fr-FR" u="sng" dirty="0" smtClean="0">
                <a:hlinkClick r:id="rId3"/>
              </a:rPr>
              <a:t> </a:t>
            </a:r>
            <a:r>
              <a:rPr lang="fr-FR" u="sng" dirty="0" err="1" smtClean="0">
                <a:hlinkClick r:id="rId3"/>
              </a:rPr>
              <a:t>sugar</a:t>
            </a:r>
            <a:r>
              <a:rPr lang="fr-FR" dirty="0" smtClean="0"/>
              <a:t> </a:t>
            </a:r>
            <a:endParaRPr lang="en-US" dirty="0" smtClean="0"/>
          </a:p>
          <a:p>
            <a:pPr lvl="0">
              <a:buNone/>
            </a:pPr>
            <a:r>
              <a:rPr lang="fr-FR" dirty="0" smtClean="0"/>
              <a:t>	4 </a:t>
            </a:r>
            <a:r>
              <a:rPr lang="fr-FR" dirty="0" err="1" smtClean="0"/>
              <a:t>tablespoon</a:t>
            </a:r>
            <a:r>
              <a:rPr lang="fr-FR" dirty="0" smtClean="0"/>
              <a:t> </a:t>
            </a:r>
            <a:r>
              <a:rPr lang="fr-FR" u="sng" dirty="0" err="1" smtClean="0">
                <a:hlinkClick r:id="rId4"/>
              </a:rPr>
              <a:t>Cocoa</a:t>
            </a:r>
            <a:r>
              <a:rPr lang="fr-FR" dirty="0" smtClean="0"/>
              <a:t> </a:t>
            </a:r>
          </a:p>
          <a:p>
            <a:pPr lvl="0">
              <a:buNone/>
            </a:pPr>
            <a:endParaRPr lang="en-US" dirty="0" smtClean="0"/>
          </a:p>
          <a:p>
            <a:pPr>
              <a:buNone/>
            </a:pPr>
            <a:r>
              <a:rPr lang="fr-FR" b="1" i="1" dirty="0" smtClean="0"/>
              <a:t>-- </a:t>
            </a:r>
            <a:r>
              <a:rPr lang="fr-FR" b="1" i="1" dirty="0" err="1" smtClean="0"/>
              <a:t>Finishing</a:t>
            </a:r>
            <a:r>
              <a:rPr lang="fr-FR" b="1" i="1" dirty="0" smtClean="0"/>
              <a:t> touches – (</a:t>
            </a:r>
            <a:r>
              <a:rPr lang="fr-FR" b="1" i="1" dirty="0" err="1" smtClean="0"/>
              <a:t>be</a:t>
            </a:r>
            <a:r>
              <a:rPr lang="fr-FR" b="1" i="1" dirty="0" smtClean="0"/>
              <a:t> </a:t>
            </a:r>
            <a:r>
              <a:rPr lang="fr-FR" b="1" i="1" dirty="0" err="1" smtClean="0"/>
              <a:t>creative</a:t>
            </a:r>
            <a:r>
              <a:rPr lang="fr-FR" b="1" i="1" dirty="0" smtClean="0"/>
              <a:t>)</a:t>
            </a:r>
            <a:endParaRPr lang="en-US" b="1" i="1" dirty="0" smtClean="0"/>
          </a:p>
          <a:p>
            <a:pPr lvl="0">
              <a:buNone/>
            </a:pPr>
            <a:r>
              <a:rPr lang="en-US" dirty="0" smtClean="0"/>
              <a:t>	Chocolate frosting (You can use chocolate butter cream or any kind you want)</a:t>
            </a:r>
          </a:p>
          <a:p>
            <a:pPr lvl="0">
              <a:buNone/>
            </a:pPr>
            <a:r>
              <a:rPr lang="fr-FR" dirty="0" smtClean="0"/>
              <a:t>	</a:t>
            </a:r>
            <a:r>
              <a:rPr lang="fr-FR" dirty="0" err="1" smtClean="0"/>
              <a:t>Candied</a:t>
            </a:r>
            <a:r>
              <a:rPr lang="fr-FR" dirty="0" smtClean="0"/>
              <a:t> </a:t>
            </a:r>
            <a:r>
              <a:rPr lang="fr-FR" dirty="0" err="1" smtClean="0"/>
              <a:t>spearmint</a:t>
            </a:r>
            <a:r>
              <a:rPr lang="fr-FR" dirty="0" smtClean="0"/>
              <a:t> </a:t>
            </a:r>
            <a:r>
              <a:rPr lang="fr-FR" dirty="0" err="1" smtClean="0"/>
              <a:t>leaves</a:t>
            </a:r>
            <a:r>
              <a:rPr lang="fr-FR" dirty="0" smtClean="0"/>
              <a:t> </a:t>
            </a:r>
            <a:endParaRPr lang="en-US" dirty="0" smtClean="0"/>
          </a:p>
          <a:p>
            <a:pPr lvl="0">
              <a:buNone/>
            </a:pPr>
            <a:r>
              <a:rPr lang="fr-FR" dirty="0" smtClean="0"/>
              <a:t>	</a:t>
            </a:r>
            <a:r>
              <a:rPr lang="fr-FR" dirty="0" err="1" smtClean="0"/>
              <a:t>Cinnamon</a:t>
            </a:r>
            <a:r>
              <a:rPr lang="fr-FR" dirty="0" smtClean="0"/>
              <a:t> candies </a:t>
            </a:r>
            <a:endParaRPr lang="en-US" dirty="0" smtClean="0"/>
          </a:p>
          <a:p>
            <a:pPr lvl="0">
              <a:buNone/>
            </a:pPr>
            <a:r>
              <a:rPr lang="fr-FR" dirty="0" smtClean="0"/>
              <a:t>	Peppermint candies </a:t>
            </a:r>
            <a:r>
              <a:rPr lang="fr-FR" dirty="0" err="1" smtClean="0"/>
              <a:t>etc</a:t>
            </a:r>
            <a:r>
              <a:rPr lang="fr-FR" dirty="0" smtClean="0"/>
              <a:t>…..</a:t>
            </a:r>
            <a:endParaRPr lang="en-US" dirty="0" smtClean="0"/>
          </a:p>
        </p:txBody>
      </p:sp>
      <p:grpSp>
        <p:nvGrpSpPr>
          <p:cNvPr id="4" name="Group 3"/>
          <p:cNvGrpSpPr/>
          <p:nvPr/>
        </p:nvGrpSpPr>
        <p:grpSpPr>
          <a:xfrm>
            <a:off x="4419600" y="914400"/>
            <a:ext cx="4495800" cy="5638800"/>
            <a:chOff x="228600" y="228600"/>
            <a:chExt cx="8613140" cy="5793105"/>
          </a:xfrm>
        </p:grpSpPr>
        <p:pic>
          <p:nvPicPr>
            <p:cNvPr id="5" name="Picture 4" descr="Buche de noël - 1"/>
            <p:cNvPicPr/>
            <p:nvPr/>
          </p:nvPicPr>
          <p:blipFill>
            <a:blip r:embed="rId7" cstate="print"/>
            <a:srcRect/>
            <a:stretch>
              <a:fillRect/>
            </a:stretch>
          </p:blipFill>
          <p:spPr bwMode="auto">
            <a:xfrm>
              <a:off x="228600" y="228600"/>
              <a:ext cx="1526540" cy="1144905"/>
            </a:xfrm>
            <a:prstGeom prst="rect">
              <a:avLst/>
            </a:prstGeom>
            <a:noFill/>
            <a:ln w="9525">
              <a:noFill/>
              <a:miter lim="800000"/>
              <a:headEnd/>
              <a:tailEnd/>
            </a:ln>
          </p:spPr>
        </p:pic>
        <p:pic>
          <p:nvPicPr>
            <p:cNvPr id="6" name="Picture 5" descr="Buche de noël - 2"/>
            <p:cNvPicPr/>
            <p:nvPr/>
          </p:nvPicPr>
          <p:blipFill>
            <a:blip r:embed="rId8" cstate="print"/>
            <a:srcRect/>
            <a:stretch>
              <a:fillRect/>
            </a:stretch>
          </p:blipFill>
          <p:spPr bwMode="auto">
            <a:xfrm>
              <a:off x="1981200" y="228600"/>
              <a:ext cx="1526540" cy="1144905"/>
            </a:xfrm>
            <a:prstGeom prst="rect">
              <a:avLst/>
            </a:prstGeom>
            <a:noFill/>
            <a:ln w="9525">
              <a:noFill/>
              <a:miter lim="800000"/>
              <a:headEnd/>
              <a:tailEnd/>
            </a:ln>
          </p:spPr>
        </p:pic>
        <p:pic>
          <p:nvPicPr>
            <p:cNvPr id="7" name="Picture 6" descr="Buche de noël - 4"/>
            <p:cNvPicPr/>
            <p:nvPr/>
          </p:nvPicPr>
          <p:blipFill>
            <a:blip r:embed="rId9" cstate="print"/>
            <a:srcRect/>
            <a:stretch>
              <a:fillRect/>
            </a:stretch>
          </p:blipFill>
          <p:spPr bwMode="auto">
            <a:xfrm>
              <a:off x="3733800" y="228600"/>
              <a:ext cx="1526540" cy="1144905"/>
            </a:xfrm>
            <a:prstGeom prst="rect">
              <a:avLst/>
            </a:prstGeom>
            <a:noFill/>
            <a:ln w="9525">
              <a:noFill/>
              <a:miter lim="800000"/>
              <a:headEnd/>
              <a:tailEnd/>
            </a:ln>
          </p:spPr>
        </p:pic>
        <p:pic>
          <p:nvPicPr>
            <p:cNvPr id="8" name="Picture 7" descr="Buche de noël - 5"/>
            <p:cNvPicPr/>
            <p:nvPr/>
          </p:nvPicPr>
          <p:blipFill>
            <a:blip r:embed="rId10" cstate="print"/>
            <a:srcRect/>
            <a:stretch>
              <a:fillRect/>
            </a:stretch>
          </p:blipFill>
          <p:spPr bwMode="auto">
            <a:xfrm>
              <a:off x="5562600" y="228600"/>
              <a:ext cx="1526540" cy="1144905"/>
            </a:xfrm>
            <a:prstGeom prst="rect">
              <a:avLst/>
            </a:prstGeom>
            <a:noFill/>
            <a:ln w="9525">
              <a:noFill/>
              <a:miter lim="800000"/>
              <a:headEnd/>
              <a:tailEnd/>
            </a:ln>
          </p:spPr>
        </p:pic>
        <p:pic>
          <p:nvPicPr>
            <p:cNvPr id="9" name="Picture 8" descr="Buche de noël - 6"/>
            <p:cNvPicPr/>
            <p:nvPr/>
          </p:nvPicPr>
          <p:blipFill>
            <a:blip r:embed="rId11" cstate="print"/>
            <a:srcRect/>
            <a:stretch>
              <a:fillRect/>
            </a:stretch>
          </p:blipFill>
          <p:spPr bwMode="auto">
            <a:xfrm>
              <a:off x="7315200" y="228600"/>
              <a:ext cx="1526540" cy="1144905"/>
            </a:xfrm>
            <a:prstGeom prst="rect">
              <a:avLst/>
            </a:prstGeom>
            <a:noFill/>
            <a:ln w="9525">
              <a:noFill/>
              <a:miter lim="800000"/>
              <a:headEnd/>
              <a:tailEnd/>
            </a:ln>
          </p:spPr>
        </p:pic>
        <p:pic>
          <p:nvPicPr>
            <p:cNvPr id="10" name="Picture 9" descr="Buche de noël - 7"/>
            <p:cNvPicPr/>
            <p:nvPr/>
          </p:nvPicPr>
          <p:blipFill>
            <a:blip r:embed="rId12" cstate="print"/>
            <a:srcRect/>
            <a:stretch>
              <a:fillRect/>
            </a:stretch>
          </p:blipFill>
          <p:spPr bwMode="auto">
            <a:xfrm>
              <a:off x="228600" y="1752600"/>
              <a:ext cx="1526540" cy="1144905"/>
            </a:xfrm>
            <a:prstGeom prst="rect">
              <a:avLst/>
            </a:prstGeom>
            <a:noFill/>
            <a:ln w="9525">
              <a:noFill/>
              <a:miter lim="800000"/>
              <a:headEnd/>
              <a:tailEnd/>
            </a:ln>
          </p:spPr>
        </p:pic>
        <p:pic>
          <p:nvPicPr>
            <p:cNvPr id="11" name="Picture 10" descr="Buche de noël - 8"/>
            <p:cNvPicPr/>
            <p:nvPr/>
          </p:nvPicPr>
          <p:blipFill>
            <a:blip r:embed="rId13" cstate="print"/>
            <a:srcRect/>
            <a:stretch>
              <a:fillRect/>
            </a:stretch>
          </p:blipFill>
          <p:spPr bwMode="auto">
            <a:xfrm>
              <a:off x="1981200" y="1752600"/>
              <a:ext cx="1526540" cy="1144905"/>
            </a:xfrm>
            <a:prstGeom prst="rect">
              <a:avLst/>
            </a:prstGeom>
            <a:noFill/>
            <a:ln w="9525">
              <a:noFill/>
              <a:miter lim="800000"/>
              <a:headEnd/>
              <a:tailEnd/>
            </a:ln>
          </p:spPr>
        </p:pic>
        <p:pic>
          <p:nvPicPr>
            <p:cNvPr id="12" name="Picture 11" descr="Buche de noël - 9"/>
            <p:cNvPicPr/>
            <p:nvPr/>
          </p:nvPicPr>
          <p:blipFill>
            <a:blip r:embed="rId14" cstate="print"/>
            <a:srcRect/>
            <a:stretch>
              <a:fillRect/>
            </a:stretch>
          </p:blipFill>
          <p:spPr bwMode="auto">
            <a:xfrm>
              <a:off x="3733800" y="1752600"/>
              <a:ext cx="1526540" cy="1144905"/>
            </a:xfrm>
            <a:prstGeom prst="rect">
              <a:avLst/>
            </a:prstGeom>
            <a:noFill/>
            <a:ln w="9525">
              <a:noFill/>
              <a:miter lim="800000"/>
              <a:headEnd/>
              <a:tailEnd/>
            </a:ln>
          </p:spPr>
        </p:pic>
        <p:pic>
          <p:nvPicPr>
            <p:cNvPr id="13" name="Picture 12" descr="Buche de noël - 10"/>
            <p:cNvPicPr/>
            <p:nvPr/>
          </p:nvPicPr>
          <p:blipFill>
            <a:blip r:embed="rId15" cstate="print"/>
            <a:srcRect/>
            <a:stretch>
              <a:fillRect/>
            </a:stretch>
          </p:blipFill>
          <p:spPr bwMode="auto">
            <a:xfrm>
              <a:off x="5562600" y="1752600"/>
              <a:ext cx="1526540" cy="1144905"/>
            </a:xfrm>
            <a:prstGeom prst="rect">
              <a:avLst/>
            </a:prstGeom>
            <a:noFill/>
            <a:ln w="9525">
              <a:noFill/>
              <a:miter lim="800000"/>
              <a:headEnd/>
              <a:tailEnd/>
            </a:ln>
          </p:spPr>
        </p:pic>
        <p:pic>
          <p:nvPicPr>
            <p:cNvPr id="14" name="Picture 13" descr="Buche de noël - 11"/>
            <p:cNvPicPr/>
            <p:nvPr/>
          </p:nvPicPr>
          <p:blipFill>
            <a:blip r:embed="rId16" cstate="print"/>
            <a:srcRect/>
            <a:stretch>
              <a:fillRect/>
            </a:stretch>
          </p:blipFill>
          <p:spPr bwMode="auto">
            <a:xfrm>
              <a:off x="7315200" y="1752600"/>
              <a:ext cx="1526540" cy="1144905"/>
            </a:xfrm>
            <a:prstGeom prst="rect">
              <a:avLst/>
            </a:prstGeom>
            <a:noFill/>
            <a:ln w="9525">
              <a:noFill/>
              <a:miter lim="800000"/>
              <a:headEnd/>
              <a:tailEnd/>
            </a:ln>
          </p:spPr>
        </p:pic>
        <p:pic>
          <p:nvPicPr>
            <p:cNvPr id="15" name="Picture 14" descr="Buche de noël - 12"/>
            <p:cNvPicPr/>
            <p:nvPr/>
          </p:nvPicPr>
          <p:blipFill>
            <a:blip r:embed="rId17" cstate="print"/>
            <a:srcRect/>
            <a:stretch>
              <a:fillRect/>
            </a:stretch>
          </p:blipFill>
          <p:spPr bwMode="auto">
            <a:xfrm>
              <a:off x="228600" y="3276600"/>
              <a:ext cx="1526540" cy="1144905"/>
            </a:xfrm>
            <a:prstGeom prst="rect">
              <a:avLst/>
            </a:prstGeom>
            <a:noFill/>
            <a:ln w="9525">
              <a:noFill/>
              <a:miter lim="800000"/>
              <a:headEnd/>
              <a:tailEnd/>
            </a:ln>
          </p:spPr>
        </p:pic>
        <p:pic>
          <p:nvPicPr>
            <p:cNvPr id="16" name="Picture 15" descr="Buche de noël - 13"/>
            <p:cNvPicPr/>
            <p:nvPr/>
          </p:nvPicPr>
          <p:blipFill>
            <a:blip r:embed="rId18" cstate="print"/>
            <a:srcRect/>
            <a:stretch>
              <a:fillRect/>
            </a:stretch>
          </p:blipFill>
          <p:spPr bwMode="auto">
            <a:xfrm>
              <a:off x="1981200" y="3276600"/>
              <a:ext cx="1526540" cy="1144905"/>
            </a:xfrm>
            <a:prstGeom prst="rect">
              <a:avLst/>
            </a:prstGeom>
            <a:noFill/>
            <a:ln w="9525">
              <a:noFill/>
              <a:miter lim="800000"/>
              <a:headEnd/>
              <a:tailEnd/>
            </a:ln>
          </p:spPr>
        </p:pic>
        <p:pic>
          <p:nvPicPr>
            <p:cNvPr id="17" name="Picture 16" descr="Buche de noël - 14"/>
            <p:cNvPicPr/>
            <p:nvPr/>
          </p:nvPicPr>
          <p:blipFill>
            <a:blip r:embed="rId19" cstate="print"/>
            <a:srcRect/>
            <a:stretch>
              <a:fillRect/>
            </a:stretch>
          </p:blipFill>
          <p:spPr bwMode="auto">
            <a:xfrm>
              <a:off x="3733800" y="3276600"/>
              <a:ext cx="1526540" cy="1144905"/>
            </a:xfrm>
            <a:prstGeom prst="rect">
              <a:avLst/>
            </a:prstGeom>
            <a:noFill/>
            <a:ln w="9525">
              <a:noFill/>
              <a:miter lim="800000"/>
              <a:headEnd/>
              <a:tailEnd/>
            </a:ln>
          </p:spPr>
        </p:pic>
        <p:pic>
          <p:nvPicPr>
            <p:cNvPr id="18" name="Picture 17" descr="Buche de noël - 17"/>
            <p:cNvPicPr/>
            <p:nvPr/>
          </p:nvPicPr>
          <p:blipFill>
            <a:blip r:embed="rId20" cstate="print"/>
            <a:srcRect b="34516"/>
            <a:stretch>
              <a:fillRect/>
            </a:stretch>
          </p:blipFill>
          <p:spPr bwMode="auto">
            <a:xfrm>
              <a:off x="5562600" y="3276600"/>
              <a:ext cx="1518423" cy="1144769"/>
            </a:xfrm>
            <a:prstGeom prst="rect">
              <a:avLst/>
            </a:prstGeom>
            <a:noFill/>
            <a:ln w="9525">
              <a:noFill/>
              <a:miter lim="800000"/>
              <a:headEnd/>
              <a:tailEnd/>
            </a:ln>
          </p:spPr>
        </p:pic>
        <p:pic>
          <p:nvPicPr>
            <p:cNvPr id="19" name="Picture 18" descr="Buche de noël - 18"/>
            <p:cNvPicPr/>
            <p:nvPr/>
          </p:nvPicPr>
          <p:blipFill>
            <a:blip r:embed="rId21" cstate="print"/>
            <a:srcRect/>
            <a:stretch>
              <a:fillRect/>
            </a:stretch>
          </p:blipFill>
          <p:spPr bwMode="auto">
            <a:xfrm>
              <a:off x="7315200" y="3276600"/>
              <a:ext cx="1526540" cy="1144905"/>
            </a:xfrm>
            <a:prstGeom prst="rect">
              <a:avLst/>
            </a:prstGeom>
            <a:noFill/>
            <a:ln w="9525">
              <a:noFill/>
              <a:miter lim="800000"/>
              <a:headEnd/>
              <a:tailEnd/>
            </a:ln>
          </p:spPr>
        </p:pic>
        <p:pic>
          <p:nvPicPr>
            <p:cNvPr id="20" name="Picture 19" descr="Buche de noël - 19"/>
            <p:cNvPicPr/>
            <p:nvPr/>
          </p:nvPicPr>
          <p:blipFill>
            <a:blip r:embed="rId22" cstate="print"/>
            <a:srcRect/>
            <a:stretch>
              <a:fillRect/>
            </a:stretch>
          </p:blipFill>
          <p:spPr bwMode="auto">
            <a:xfrm>
              <a:off x="228600" y="4876800"/>
              <a:ext cx="1526540" cy="1144905"/>
            </a:xfrm>
            <a:prstGeom prst="rect">
              <a:avLst/>
            </a:prstGeom>
            <a:noFill/>
            <a:ln w="9525">
              <a:noFill/>
              <a:miter lim="800000"/>
              <a:headEnd/>
              <a:tailEnd/>
            </a:ln>
          </p:spPr>
        </p:pic>
        <p:pic>
          <p:nvPicPr>
            <p:cNvPr id="21" name="Picture 20" descr="Buche de noël - 20"/>
            <p:cNvPicPr/>
            <p:nvPr/>
          </p:nvPicPr>
          <p:blipFill>
            <a:blip r:embed="rId23" cstate="print"/>
            <a:srcRect/>
            <a:stretch>
              <a:fillRect/>
            </a:stretch>
          </p:blipFill>
          <p:spPr bwMode="auto">
            <a:xfrm>
              <a:off x="1981200" y="4876800"/>
              <a:ext cx="1526540" cy="1144905"/>
            </a:xfrm>
            <a:prstGeom prst="rect">
              <a:avLst/>
            </a:prstGeom>
            <a:noFill/>
            <a:ln w="9525">
              <a:noFill/>
              <a:miter lim="800000"/>
              <a:headEnd/>
              <a:tailEnd/>
            </a:ln>
          </p:spPr>
        </p:pic>
        <p:pic>
          <p:nvPicPr>
            <p:cNvPr id="22" name="Picture 21" descr="Buche de noël - 21"/>
            <p:cNvPicPr/>
            <p:nvPr/>
          </p:nvPicPr>
          <p:blipFill>
            <a:blip r:embed="rId24" cstate="print"/>
            <a:srcRect/>
            <a:stretch>
              <a:fillRect/>
            </a:stretch>
          </p:blipFill>
          <p:spPr bwMode="auto">
            <a:xfrm>
              <a:off x="3733800" y="4876800"/>
              <a:ext cx="1526540" cy="114490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rmAutofit fontScale="40000" lnSpcReduction="20000"/>
          </a:bodyPr>
          <a:lstStyle/>
          <a:p>
            <a:pPr>
              <a:buNone/>
            </a:pPr>
            <a:r>
              <a:rPr lang="en-US" sz="4500" b="1" dirty="0" smtClean="0">
                <a:effectLst>
                  <a:outerShdw blurRad="38100" dist="38100" dir="2700000" algn="tl">
                    <a:srgbClr val="000000">
                      <a:alpha val="43137"/>
                    </a:srgbClr>
                  </a:outerShdw>
                </a:effectLst>
              </a:rPr>
              <a:t>Preparations:</a:t>
            </a:r>
          </a:p>
          <a:p>
            <a:pPr>
              <a:buNone/>
            </a:pPr>
            <a:endParaRPr lang="en-US" sz="2000" b="1" dirty="0" smtClean="0">
              <a:effectLst>
                <a:outerShdw blurRad="38100" dist="38100" dir="2700000" algn="tl">
                  <a:srgbClr val="000000">
                    <a:alpha val="43137"/>
                  </a:srgbClr>
                </a:outerShdw>
              </a:effectLst>
            </a:endParaRPr>
          </a:p>
          <a:p>
            <a:pPr>
              <a:buNone/>
            </a:pPr>
            <a:endParaRPr lang="en-US" sz="4500" b="1" dirty="0" smtClean="0"/>
          </a:p>
          <a:p>
            <a:pPr>
              <a:buNone/>
            </a:pPr>
            <a:endParaRPr lang="en-US" sz="4500" b="1" dirty="0" smtClean="0"/>
          </a:p>
          <a:p>
            <a:pPr>
              <a:buNone/>
            </a:pPr>
            <a:r>
              <a:rPr lang="en-US" sz="4500" b="1" dirty="0" smtClean="0"/>
              <a:t>To make cake:</a:t>
            </a:r>
          </a:p>
          <a:p>
            <a:pPr>
              <a:buNone/>
            </a:pPr>
            <a:r>
              <a:rPr lang="en-US" dirty="0" smtClean="0"/>
              <a:t>Preheat oven to 400F. Grease 15” x 10” jelly roll pan(cookie sheet). Line pan with wax paper. Crease and lour paper.</a:t>
            </a:r>
          </a:p>
          <a:p>
            <a:pPr>
              <a:buNone/>
            </a:pPr>
            <a:endParaRPr lang="en-US" dirty="0" smtClean="0"/>
          </a:p>
          <a:p>
            <a:pPr>
              <a:buNone/>
            </a:pPr>
            <a:r>
              <a:rPr lang="en-US" dirty="0" smtClean="0"/>
              <a:t>Large mixing bowl, beat egg whites with a mixer on high speed. Beat to soft peaks. Gradually beat in a cup of powdered sugar. Beat to stiff peaks. Set aside.</a:t>
            </a:r>
          </a:p>
          <a:p>
            <a:pPr>
              <a:buNone/>
            </a:pPr>
            <a:endParaRPr lang="en-US" dirty="0" smtClean="0"/>
          </a:p>
          <a:p>
            <a:pPr>
              <a:buNone/>
            </a:pPr>
            <a:r>
              <a:rPr lang="en-US" dirty="0" smtClean="0"/>
              <a:t>In a small mixing bowl beat egg yolks on low speed until thick. Beat in a cup of powdered sugar and the 3 Tbsp cocoa at high speed. Fold egg yolk mixture into egg whites. Spread in pan. Bake for 15 minutes or until top of cake springs back when touched.</a:t>
            </a:r>
          </a:p>
          <a:p>
            <a:pPr>
              <a:buNone/>
            </a:pPr>
            <a:endParaRPr lang="en-US" dirty="0"/>
          </a:p>
          <a:p>
            <a:pPr>
              <a:buNone/>
            </a:pPr>
            <a:r>
              <a:rPr lang="en-US" dirty="0" smtClean="0"/>
              <a:t>Invert cake onto powdered sugar coated towel and carefully remove wax paper. Starting at the narrow end, roll towel and cake up. Place seam side down to cool (best if on a wire rack)</a:t>
            </a:r>
          </a:p>
          <a:p>
            <a:pPr>
              <a:buNone/>
            </a:pPr>
            <a:endParaRPr lang="en-US" dirty="0"/>
          </a:p>
          <a:p>
            <a:pPr>
              <a:buNone/>
            </a:pPr>
            <a:r>
              <a:rPr lang="en-US" sz="4500" b="1" dirty="0" smtClean="0"/>
              <a:t>To make filling:</a:t>
            </a:r>
          </a:p>
          <a:p>
            <a:pPr>
              <a:buNone/>
            </a:pPr>
            <a:endParaRPr lang="en-US" dirty="0"/>
          </a:p>
          <a:p>
            <a:pPr>
              <a:buNone/>
            </a:pPr>
            <a:r>
              <a:rPr lang="en-US" dirty="0" smtClean="0"/>
              <a:t>Beat all filling ingredients together. Unroll cooled cake. Spread filling on it and re-roll without the towel. </a:t>
            </a:r>
          </a:p>
          <a:p>
            <a:pPr>
              <a:buNone/>
            </a:pPr>
            <a:endParaRPr lang="en-US" dirty="0"/>
          </a:p>
          <a:p>
            <a:pPr>
              <a:buNone/>
            </a:pPr>
            <a:r>
              <a:rPr lang="en-US" sz="4500" b="1" dirty="0" smtClean="0"/>
              <a:t>Finishing:</a:t>
            </a:r>
          </a:p>
          <a:p>
            <a:pPr>
              <a:buNone/>
            </a:pPr>
            <a:r>
              <a:rPr lang="en-US" dirty="0" smtClean="0"/>
              <a:t>Ice the cake with the chocolate frosting and decorate to look like a log.</a:t>
            </a:r>
          </a:p>
          <a:p>
            <a:pPr>
              <a:buNone/>
            </a:pPr>
            <a:endParaRPr lang="en-US" dirty="0"/>
          </a:p>
          <a:p>
            <a:pPr>
              <a:buNone/>
            </a:pPr>
            <a:r>
              <a:rPr lang="en-US" dirty="0" smtClean="0"/>
              <a:t>Some notes on finishing:</a:t>
            </a:r>
          </a:p>
          <a:p>
            <a:pPr>
              <a:buNone/>
            </a:pPr>
            <a:endParaRPr lang="en-US" dirty="0"/>
          </a:p>
          <a:p>
            <a:pPr>
              <a:buNone/>
            </a:pPr>
            <a:r>
              <a:rPr lang="en-US" dirty="0" smtClean="0"/>
              <a:t>An end of the cake can be cut off and glued (using icing) to the side of the cake to make it look more like a log. When spreading the frosting on the cake, take some extra care to make look more log-like. </a:t>
            </a:r>
          </a:p>
          <a:p>
            <a:pPr>
              <a:buNone/>
            </a:pPr>
            <a:endParaRPr lang="en-US" dirty="0"/>
          </a:p>
          <a:p>
            <a:pPr>
              <a:buNone/>
            </a:pPr>
            <a:r>
              <a:rPr lang="en-US" dirty="0" smtClean="0"/>
              <a:t>The spearmint candies are often too thick, so I slice them in half – retaining the more decorative side for the cake. The spearmint leaves together with the cinnamon candies look like holly and holly berries. I crush my peppermint candies or candy canes and sprinkle over the log. Also, you can sprinkle a light coat of powdered sugar to look like snow.  Other decorative elements can be used; use your imagination! </a:t>
            </a:r>
          </a:p>
        </p:txBody>
      </p:sp>
      <p:pic>
        <p:nvPicPr>
          <p:cNvPr id="4" name="Picture 3" descr="Buche de noël"/>
          <p:cNvPicPr/>
          <p:nvPr/>
        </p:nvPicPr>
        <p:blipFill>
          <a:blip r:embed="rId2" cstate="print"/>
          <a:srcRect t="5556"/>
          <a:stretch>
            <a:fillRect/>
          </a:stretch>
        </p:blipFill>
        <p:spPr bwMode="auto">
          <a:xfrm>
            <a:off x="7391400" y="0"/>
            <a:ext cx="1752600" cy="1295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346</Words>
  <Application>Microsoft Office PowerPoint</Application>
  <PresentationFormat>On-screen Show (4:3)</PresentationFormat>
  <Paragraphs>43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EASY bûche de noël</vt:lpstr>
      <vt:lpstr>Slide 2</vt:lpstr>
    </vt:vector>
  </TitlesOfParts>
  <Company>Granite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EASY bûche de noël</dc:title>
  <dc:creator>drbennett</dc:creator>
  <cp:lastModifiedBy>drbennett</cp:lastModifiedBy>
  <cp:revision>8</cp:revision>
  <dcterms:created xsi:type="dcterms:W3CDTF">2010-12-09T17:47:15Z</dcterms:created>
  <dcterms:modified xsi:type="dcterms:W3CDTF">2010-12-10T15:58:34Z</dcterms:modified>
</cp:coreProperties>
</file>