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5" r:id="rId6"/>
    <p:sldId id="268" r:id="rId7"/>
    <p:sldId id="267" r:id="rId8"/>
    <p:sldId id="261" r:id="rId9"/>
    <p:sldId id="270" r:id="rId10"/>
    <p:sldId id="262" r:id="rId11"/>
    <p:sldId id="269"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94660"/>
  </p:normalViewPr>
  <p:slideViewPr>
    <p:cSldViewPr>
      <p:cViewPr varScale="1">
        <p:scale>
          <a:sx n="69" d="100"/>
          <a:sy n="69" d="100"/>
        </p:scale>
        <p:origin x="-61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C6C2D-722E-46EC-97CE-3AE09A29208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C6C2D-722E-46EC-97CE-3AE09A29208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C6C2D-722E-46EC-97CE-3AE09A29208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C6C2D-722E-46EC-97CE-3AE09A29208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C6C2D-722E-46EC-97CE-3AE09A29208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C6C2D-722E-46EC-97CE-3AE09A29208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C6C2D-722E-46EC-97CE-3AE09A29208B}"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C6C2D-722E-46EC-97CE-3AE09A29208B}"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C6C2D-722E-46EC-97CE-3AE09A29208B}"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C6C2D-722E-46EC-97CE-3AE09A29208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C6C2D-722E-46EC-97CE-3AE09A29208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9D0A-9FC1-4984-9B00-B4E0CC42D0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C6C2D-722E-46EC-97CE-3AE09A29208B}" type="datetimeFigureOut">
              <a:rPr lang="en-US" smtClean="0"/>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39D0A-9FC1-4984-9B00-B4E0CC42D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hyperlink" Target="https://www.google.com/search?num=10&amp;hl=en&amp;site=imghp&amp;tbm=isch&amp;source=hp&amp;biw=1280&amp;bih=758&amp;q=buche+de+noel&amp;oq=buche+de+noel&amp;gs_l=img.3..0l6j0i5l2j0i24l2.1545.3182.0.3468.13.12.0.1.1.0.108.876.11j1.12.0...0.0...1ac.1.iEH9zA1EPT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igoven.com/whatis.aspx?id=Powdered%20sugar" TargetMode="External"/><Relationship Id="rId2" Type="http://schemas.openxmlformats.org/officeDocument/2006/relationships/hyperlink" Target="http://www.bigoven.com/whatis.aspx?id=Eggs" TargetMode="External"/><Relationship Id="rId1" Type="http://schemas.openxmlformats.org/officeDocument/2006/relationships/slideLayout" Target="../slideLayouts/slideLayout2.xml"/><Relationship Id="rId6" Type="http://schemas.openxmlformats.org/officeDocument/2006/relationships/hyperlink" Target="http://www.bigoven.com/whatis.aspx?id=Vanilla" TargetMode="External"/><Relationship Id="rId5" Type="http://schemas.openxmlformats.org/officeDocument/2006/relationships/hyperlink" Target="http://www.bigoven.com/whatis.aspx?id=Cream" TargetMode="External"/><Relationship Id="rId4" Type="http://schemas.openxmlformats.org/officeDocument/2006/relationships/hyperlink" Target="http://www.bigoven.com/whatis.aspx?id=Coco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28600" y="381000"/>
            <a:ext cx="8686800" cy="27257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kern="10" spc="50" dirty="0" smtClean="0">
                <a:ln w="11430"/>
                <a:solidFill>
                  <a:srgbClr val="C00000"/>
                </a:solidFill>
                <a:effectLst>
                  <a:outerShdw blurRad="76200" dist="50800" dir="5400000" algn="tl" rotWithShape="0">
                    <a:srgbClr val="000000">
                      <a:alpha val="65000"/>
                    </a:srgbClr>
                  </a:outerShdw>
                </a:effectLst>
                <a:latin typeface="Atlantic Inline"/>
              </a:rPr>
              <a:t>Concours de</a:t>
            </a:r>
            <a:endParaRPr lang="en-US" sz="3600" b="1" kern="10" spc="50" dirty="0" smtClean="0">
              <a:ln w="11430"/>
              <a:solidFill>
                <a:srgbClr val="C00000"/>
              </a:solidFill>
              <a:effectLst>
                <a:outerShdw blurRad="76200" dist="50800" dir="5400000" algn="tl" rotWithShape="0">
                  <a:srgbClr val="000000">
                    <a:alpha val="65000"/>
                  </a:srgbClr>
                </a:outerShdw>
              </a:effectLst>
              <a:latin typeface="Atlantic Inline"/>
            </a:endParaRPr>
          </a:p>
          <a:p>
            <a:pPr algn="ctr" rtl="0"/>
            <a:r>
              <a:rPr lang="fr-FR"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Bûche de Noël</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3429000"/>
            <a:ext cx="4343400" cy="3257550"/>
          </a:xfrm>
          <a:prstGeom prst="rect">
            <a:avLst/>
          </a:prstGeom>
          <a:noFill/>
          <a:ln w="9525">
            <a:solidFill>
              <a:srgbClr val="C00000"/>
            </a:solidFill>
            <a:miter lim="800000"/>
            <a:headEnd/>
            <a:tailEnd/>
          </a:ln>
        </p:spPr>
      </p:pic>
      <p:pic>
        <p:nvPicPr>
          <p:cNvPr id="6" name="Picture 2"/>
          <p:cNvPicPr>
            <a:picLocks noChangeAspect="1" noChangeArrowheads="1"/>
          </p:cNvPicPr>
          <p:nvPr/>
        </p:nvPicPr>
        <p:blipFill>
          <a:blip r:embed="rId3" cstate="print"/>
          <a:srcRect l="15556" t="20760" r="17778" b="8065"/>
          <a:stretch>
            <a:fillRect/>
          </a:stretch>
        </p:blipFill>
        <p:spPr bwMode="auto">
          <a:xfrm>
            <a:off x="4876800" y="3429000"/>
            <a:ext cx="4000500" cy="3200400"/>
          </a:xfrm>
          <a:prstGeom prst="rect">
            <a:avLst/>
          </a:prstGeom>
          <a:noFill/>
          <a:ln w="9525">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e de noël - 1"/>
          <p:cNvPicPr/>
          <p:nvPr/>
        </p:nvPicPr>
        <p:blipFill>
          <a:blip r:embed="rId2" cstate="print"/>
          <a:srcRect/>
          <a:stretch>
            <a:fillRect/>
          </a:stretch>
        </p:blipFill>
        <p:spPr bwMode="auto">
          <a:xfrm>
            <a:off x="228600" y="228600"/>
            <a:ext cx="1526540" cy="1144905"/>
          </a:xfrm>
          <a:prstGeom prst="rect">
            <a:avLst/>
          </a:prstGeom>
          <a:noFill/>
          <a:ln w="9525">
            <a:noFill/>
            <a:miter lim="800000"/>
            <a:headEnd/>
            <a:tailEnd/>
          </a:ln>
        </p:spPr>
      </p:pic>
      <p:pic>
        <p:nvPicPr>
          <p:cNvPr id="5" name="Picture 4" descr="Buche de noël - 2"/>
          <p:cNvPicPr/>
          <p:nvPr/>
        </p:nvPicPr>
        <p:blipFill>
          <a:blip r:embed="rId3" cstate="print"/>
          <a:srcRect/>
          <a:stretch>
            <a:fillRect/>
          </a:stretch>
        </p:blipFill>
        <p:spPr bwMode="auto">
          <a:xfrm>
            <a:off x="1981200" y="228600"/>
            <a:ext cx="1526540" cy="1144905"/>
          </a:xfrm>
          <a:prstGeom prst="rect">
            <a:avLst/>
          </a:prstGeom>
          <a:noFill/>
          <a:ln w="9525">
            <a:noFill/>
            <a:miter lim="800000"/>
            <a:headEnd/>
            <a:tailEnd/>
          </a:ln>
        </p:spPr>
      </p:pic>
      <p:pic>
        <p:nvPicPr>
          <p:cNvPr id="6" name="Picture 5" descr="Buche de noël - 4"/>
          <p:cNvPicPr/>
          <p:nvPr/>
        </p:nvPicPr>
        <p:blipFill>
          <a:blip r:embed="rId4" cstate="print"/>
          <a:srcRect/>
          <a:stretch>
            <a:fillRect/>
          </a:stretch>
        </p:blipFill>
        <p:spPr bwMode="auto">
          <a:xfrm>
            <a:off x="3733800" y="228600"/>
            <a:ext cx="1526540" cy="1144905"/>
          </a:xfrm>
          <a:prstGeom prst="rect">
            <a:avLst/>
          </a:prstGeom>
          <a:noFill/>
          <a:ln w="9525">
            <a:noFill/>
            <a:miter lim="800000"/>
            <a:headEnd/>
            <a:tailEnd/>
          </a:ln>
        </p:spPr>
      </p:pic>
      <p:pic>
        <p:nvPicPr>
          <p:cNvPr id="7" name="Picture 6" descr="Buche de noël - 5"/>
          <p:cNvPicPr/>
          <p:nvPr/>
        </p:nvPicPr>
        <p:blipFill>
          <a:blip r:embed="rId5" cstate="print"/>
          <a:srcRect/>
          <a:stretch>
            <a:fillRect/>
          </a:stretch>
        </p:blipFill>
        <p:spPr bwMode="auto">
          <a:xfrm>
            <a:off x="5562600" y="228600"/>
            <a:ext cx="1526540" cy="1144905"/>
          </a:xfrm>
          <a:prstGeom prst="rect">
            <a:avLst/>
          </a:prstGeom>
          <a:noFill/>
          <a:ln w="9525">
            <a:noFill/>
            <a:miter lim="800000"/>
            <a:headEnd/>
            <a:tailEnd/>
          </a:ln>
        </p:spPr>
      </p:pic>
      <p:pic>
        <p:nvPicPr>
          <p:cNvPr id="8" name="Picture 7" descr="Buche de noël - 6"/>
          <p:cNvPicPr/>
          <p:nvPr/>
        </p:nvPicPr>
        <p:blipFill>
          <a:blip r:embed="rId6" cstate="print"/>
          <a:srcRect/>
          <a:stretch>
            <a:fillRect/>
          </a:stretch>
        </p:blipFill>
        <p:spPr bwMode="auto">
          <a:xfrm>
            <a:off x="7315200" y="228600"/>
            <a:ext cx="1526540" cy="1144905"/>
          </a:xfrm>
          <a:prstGeom prst="rect">
            <a:avLst/>
          </a:prstGeom>
          <a:noFill/>
          <a:ln w="9525">
            <a:noFill/>
            <a:miter lim="800000"/>
            <a:headEnd/>
            <a:tailEnd/>
          </a:ln>
        </p:spPr>
      </p:pic>
      <p:pic>
        <p:nvPicPr>
          <p:cNvPr id="9" name="Picture 8" descr="Buche de noël - 7"/>
          <p:cNvPicPr/>
          <p:nvPr/>
        </p:nvPicPr>
        <p:blipFill>
          <a:blip r:embed="rId7" cstate="print"/>
          <a:srcRect/>
          <a:stretch>
            <a:fillRect/>
          </a:stretch>
        </p:blipFill>
        <p:spPr bwMode="auto">
          <a:xfrm>
            <a:off x="228600" y="1752600"/>
            <a:ext cx="1526540" cy="1144905"/>
          </a:xfrm>
          <a:prstGeom prst="rect">
            <a:avLst/>
          </a:prstGeom>
          <a:noFill/>
          <a:ln w="9525">
            <a:noFill/>
            <a:miter lim="800000"/>
            <a:headEnd/>
            <a:tailEnd/>
          </a:ln>
        </p:spPr>
      </p:pic>
      <p:pic>
        <p:nvPicPr>
          <p:cNvPr id="10" name="Picture 9" descr="Buche de noël - 8"/>
          <p:cNvPicPr/>
          <p:nvPr/>
        </p:nvPicPr>
        <p:blipFill>
          <a:blip r:embed="rId8" cstate="print"/>
          <a:srcRect/>
          <a:stretch>
            <a:fillRect/>
          </a:stretch>
        </p:blipFill>
        <p:spPr bwMode="auto">
          <a:xfrm>
            <a:off x="1981200" y="1752600"/>
            <a:ext cx="1526540" cy="1144905"/>
          </a:xfrm>
          <a:prstGeom prst="rect">
            <a:avLst/>
          </a:prstGeom>
          <a:noFill/>
          <a:ln w="9525">
            <a:noFill/>
            <a:miter lim="800000"/>
            <a:headEnd/>
            <a:tailEnd/>
          </a:ln>
        </p:spPr>
      </p:pic>
      <p:pic>
        <p:nvPicPr>
          <p:cNvPr id="11" name="Picture 10" descr="Buche de noël - 9"/>
          <p:cNvPicPr/>
          <p:nvPr/>
        </p:nvPicPr>
        <p:blipFill>
          <a:blip r:embed="rId9" cstate="print"/>
          <a:srcRect/>
          <a:stretch>
            <a:fillRect/>
          </a:stretch>
        </p:blipFill>
        <p:spPr bwMode="auto">
          <a:xfrm>
            <a:off x="3733800" y="1752600"/>
            <a:ext cx="1526540" cy="1144905"/>
          </a:xfrm>
          <a:prstGeom prst="rect">
            <a:avLst/>
          </a:prstGeom>
          <a:noFill/>
          <a:ln w="9525">
            <a:noFill/>
            <a:miter lim="800000"/>
            <a:headEnd/>
            <a:tailEnd/>
          </a:ln>
        </p:spPr>
      </p:pic>
      <p:pic>
        <p:nvPicPr>
          <p:cNvPr id="12" name="Picture 11" descr="Buche de noël - 10"/>
          <p:cNvPicPr/>
          <p:nvPr/>
        </p:nvPicPr>
        <p:blipFill>
          <a:blip r:embed="rId10" cstate="print"/>
          <a:srcRect/>
          <a:stretch>
            <a:fillRect/>
          </a:stretch>
        </p:blipFill>
        <p:spPr bwMode="auto">
          <a:xfrm>
            <a:off x="5562600" y="1752600"/>
            <a:ext cx="1526540" cy="1144905"/>
          </a:xfrm>
          <a:prstGeom prst="rect">
            <a:avLst/>
          </a:prstGeom>
          <a:noFill/>
          <a:ln w="9525">
            <a:noFill/>
            <a:miter lim="800000"/>
            <a:headEnd/>
            <a:tailEnd/>
          </a:ln>
        </p:spPr>
      </p:pic>
      <p:pic>
        <p:nvPicPr>
          <p:cNvPr id="13" name="Picture 12" descr="Buche de noël - 11"/>
          <p:cNvPicPr/>
          <p:nvPr/>
        </p:nvPicPr>
        <p:blipFill>
          <a:blip r:embed="rId11" cstate="print"/>
          <a:srcRect/>
          <a:stretch>
            <a:fillRect/>
          </a:stretch>
        </p:blipFill>
        <p:spPr bwMode="auto">
          <a:xfrm>
            <a:off x="7315200" y="1752600"/>
            <a:ext cx="1526540" cy="1144905"/>
          </a:xfrm>
          <a:prstGeom prst="rect">
            <a:avLst/>
          </a:prstGeom>
          <a:noFill/>
          <a:ln w="9525">
            <a:noFill/>
            <a:miter lim="800000"/>
            <a:headEnd/>
            <a:tailEnd/>
          </a:ln>
        </p:spPr>
      </p:pic>
      <p:pic>
        <p:nvPicPr>
          <p:cNvPr id="14" name="Picture 13" descr="Buche de noël - 12"/>
          <p:cNvPicPr/>
          <p:nvPr/>
        </p:nvPicPr>
        <p:blipFill>
          <a:blip r:embed="rId12" cstate="print"/>
          <a:srcRect/>
          <a:stretch>
            <a:fillRect/>
          </a:stretch>
        </p:blipFill>
        <p:spPr bwMode="auto">
          <a:xfrm>
            <a:off x="228600" y="3276600"/>
            <a:ext cx="1526540" cy="1144905"/>
          </a:xfrm>
          <a:prstGeom prst="rect">
            <a:avLst/>
          </a:prstGeom>
          <a:noFill/>
          <a:ln w="9525">
            <a:noFill/>
            <a:miter lim="800000"/>
            <a:headEnd/>
            <a:tailEnd/>
          </a:ln>
        </p:spPr>
      </p:pic>
      <p:pic>
        <p:nvPicPr>
          <p:cNvPr id="15" name="Picture 14" descr="Buche de noël - 13"/>
          <p:cNvPicPr/>
          <p:nvPr/>
        </p:nvPicPr>
        <p:blipFill>
          <a:blip r:embed="rId13" cstate="print"/>
          <a:srcRect/>
          <a:stretch>
            <a:fillRect/>
          </a:stretch>
        </p:blipFill>
        <p:spPr bwMode="auto">
          <a:xfrm>
            <a:off x="1981200" y="3276600"/>
            <a:ext cx="1526540" cy="1144905"/>
          </a:xfrm>
          <a:prstGeom prst="rect">
            <a:avLst/>
          </a:prstGeom>
          <a:noFill/>
          <a:ln w="9525">
            <a:noFill/>
            <a:miter lim="800000"/>
            <a:headEnd/>
            <a:tailEnd/>
          </a:ln>
        </p:spPr>
      </p:pic>
      <p:pic>
        <p:nvPicPr>
          <p:cNvPr id="16" name="Picture 15" descr="Buche de noël - 14"/>
          <p:cNvPicPr/>
          <p:nvPr/>
        </p:nvPicPr>
        <p:blipFill>
          <a:blip r:embed="rId14" cstate="print"/>
          <a:srcRect/>
          <a:stretch>
            <a:fillRect/>
          </a:stretch>
        </p:blipFill>
        <p:spPr bwMode="auto">
          <a:xfrm>
            <a:off x="3733800" y="3276600"/>
            <a:ext cx="1526540" cy="1144905"/>
          </a:xfrm>
          <a:prstGeom prst="rect">
            <a:avLst/>
          </a:prstGeom>
          <a:noFill/>
          <a:ln w="9525">
            <a:noFill/>
            <a:miter lim="800000"/>
            <a:headEnd/>
            <a:tailEnd/>
          </a:ln>
        </p:spPr>
      </p:pic>
      <p:pic>
        <p:nvPicPr>
          <p:cNvPr id="17" name="Picture 16" descr="Buche de noël - 17"/>
          <p:cNvPicPr/>
          <p:nvPr/>
        </p:nvPicPr>
        <p:blipFill>
          <a:blip r:embed="rId15" cstate="print"/>
          <a:srcRect b="34516"/>
          <a:stretch>
            <a:fillRect/>
          </a:stretch>
        </p:blipFill>
        <p:spPr bwMode="auto">
          <a:xfrm>
            <a:off x="5562600" y="3276600"/>
            <a:ext cx="1518423" cy="1144769"/>
          </a:xfrm>
          <a:prstGeom prst="rect">
            <a:avLst/>
          </a:prstGeom>
          <a:noFill/>
          <a:ln w="9525">
            <a:noFill/>
            <a:miter lim="800000"/>
            <a:headEnd/>
            <a:tailEnd/>
          </a:ln>
        </p:spPr>
      </p:pic>
      <p:pic>
        <p:nvPicPr>
          <p:cNvPr id="18" name="Picture 17" descr="Buche de noël - 18"/>
          <p:cNvPicPr/>
          <p:nvPr/>
        </p:nvPicPr>
        <p:blipFill>
          <a:blip r:embed="rId16" cstate="print"/>
          <a:srcRect/>
          <a:stretch>
            <a:fillRect/>
          </a:stretch>
        </p:blipFill>
        <p:spPr bwMode="auto">
          <a:xfrm>
            <a:off x="7315200" y="3276600"/>
            <a:ext cx="1526540" cy="1144905"/>
          </a:xfrm>
          <a:prstGeom prst="rect">
            <a:avLst/>
          </a:prstGeom>
          <a:noFill/>
          <a:ln w="9525">
            <a:noFill/>
            <a:miter lim="800000"/>
            <a:headEnd/>
            <a:tailEnd/>
          </a:ln>
        </p:spPr>
      </p:pic>
      <p:pic>
        <p:nvPicPr>
          <p:cNvPr id="19" name="Picture 18" descr="Buche de noël - 19"/>
          <p:cNvPicPr/>
          <p:nvPr/>
        </p:nvPicPr>
        <p:blipFill>
          <a:blip r:embed="rId17" cstate="print"/>
          <a:srcRect/>
          <a:stretch>
            <a:fillRect/>
          </a:stretch>
        </p:blipFill>
        <p:spPr bwMode="auto">
          <a:xfrm>
            <a:off x="228600" y="4876800"/>
            <a:ext cx="1526540" cy="1144905"/>
          </a:xfrm>
          <a:prstGeom prst="rect">
            <a:avLst/>
          </a:prstGeom>
          <a:noFill/>
          <a:ln w="9525">
            <a:noFill/>
            <a:miter lim="800000"/>
            <a:headEnd/>
            <a:tailEnd/>
          </a:ln>
        </p:spPr>
      </p:pic>
      <p:pic>
        <p:nvPicPr>
          <p:cNvPr id="20" name="Picture 19" descr="Buche de noël - 20"/>
          <p:cNvPicPr/>
          <p:nvPr/>
        </p:nvPicPr>
        <p:blipFill>
          <a:blip r:embed="rId18" cstate="print"/>
          <a:srcRect/>
          <a:stretch>
            <a:fillRect/>
          </a:stretch>
        </p:blipFill>
        <p:spPr bwMode="auto">
          <a:xfrm>
            <a:off x="1981200" y="4876800"/>
            <a:ext cx="1526540" cy="1144905"/>
          </a:xfrm>
          <a:prstGeom prst="rect">
            <a:avLst/>
          </a:prstGeom>
          <a:noFill/>
          <a:ln w="9525">
            <a:noFill/>
            <a:miter lim="800000"/>
            <a:headEnd/>
            <a:tailEnd/>
          </a:ln>
        </p:spPr>
      </p:pic>
      <p:pic>
        <p:nvPicPr>
          <p:cNvPr id="21" name="Picture 20" descr="Buche de noël - 21"/>
          <p:cNvPicPr/>
          <p:nvPr/>
        </p:nvPicPr>
        <p:blipFill>
          <a:blip r:embed="rId19" cstate="print"/>
          <a:srcRect/>
          <a:stretch>
            <a:fillRect/>
          </a:stretch>
        </p:blipFill>
        <p:spPr bwMode="auto">
          <a:xfrm>
            <a:off x="3733800" y="4876800"/>
            <a:ext cx="1526540" cy="1144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514600"/>
            <a:ext cx="8686800" cy="1477328"/>
          </a:xfrm>
          <a:prstGeom prst="rect">
            <a:avLst/>
          </a:prstGeom>
        </p:spPr>
        <p:txBody>
          <a:bodyPr wrap="square">
            <a:spAutoFit/>
          </a:bodyPr>
          <a:lstStyle/>
          <a:p>
            <a:r>
              <a:rPr lang="en-US" dirty="0" smtClean="0">
                <a:solidFill>
                  <a:srgbClr val="3333FF"/>
                </a:solidFill>
                <a:hlinkClick r:id="rId2"/>
              </a:rPr>
              <a:t> </a:t>
            </a:r>
          </a:p>
          <a:p>
            <a:r>
              <a:rPr lang="en-US" dirty="0" smtClean="0">
                <a:solidFill>
                  <a:srgbClr val="3333FF"/>
                </a:solidFill>
                <a:hlinkClick r:id="rId2"/>
              </a:rPr>
              <a:t>https://www.google.com/search?num=10&amp;hl=en&amp;site=imghp&amp;tbm=isch&amp;source=hp&amp;biw=1280&amp;bih=758&amp;q=buche+de+noel&amp;oq=buche+de+noel&amp;gs_l=img.3..0l6j0i5l2j0i24l2.1545.3182.0.3468.13.12.0.1.1.0.108.876.11j1.12.0...0.0...1ac.1.iEH9zA1EPTk</a:t>
            </a:r>
            <a:endParaRPr lang="en-US" dirty="0" smtClean="0">
              <a:solidFill>
                <a:srgbClr val="3333FF"/>
              </a:solidFill>
            </a:endParaRPr>
          </a:p>
          <a:p>
            <a:endParaRPr lang="en-US" dirty="0"/>
          </a:p>
        </p:txBody>
      </p:sp>
      <p:sp>
        <p:nvSpPr>
          <p:cNvPr id="5" name="Rectangle 4"/>
          <p:cNvSpPr/>
          <p:nvPr/>
        </p:nvSpPr>
        <p:spPr>
          <a:xfrm>
            <a:off x="609600" y="304800"/>
            <a:ext cx="7856959"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7030A0"/>
                </a:solidFill>
                <a:effectLst>
                  <a:outerShdw blurRad="50800" dist="39000" dir="5460000" algn="tl">
                    <a:srgbClr val="000000">
                      <a:alpha val="38000"/>
                    </a:srgbClr>
                  </a:outerShdw>
                </a:effectLst>
              </a:rPr>
              <a:t>For Decorating ideas:</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Google – images – </a:t>
            </a:r>
            <a:r>
              <a:rPr lang="en-US"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buche</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noel</a:t>
            </a:r>
            <a:b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400" b="1" cap="none" spc="0" dirty="0" smtClean="0">
                <a:ln w="11430"/>
                <a:solidFill>
                  <a:srgbClr val="008000"/>
                </a:solidFill>
                <a:effectLst>
                  <a:outerShdw blurRad="50800" dist="39000" dir="5460000" algn="tl">
                    <a:srgbClr val="000000">
                      <a:alpha val="38000"/>
                    </a:srgbClr>
                  </a:outerShdw>
                </a:effectLst>
              </a:rPr>
              <a:t>click link below:</a:t>
            </a:r>
            <a:endParaRPr lang="en-US" sz="4400" b="1" cap="none" spc="0" dirty="0">
              <a:ln w="11430"/>
              <a:solidFill>
                <a:srgbClr val="008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srcRect/>
          <a:stretch>
            <a:fillRect/>
          </a:stretch>
        </p:blipFill>
        <p:spPr bwMode="auto">
          <a:xfrm>
            <a:off x="228600" y="152400"/>
            <a:ext cx="4648200" cy="2847023"/>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152400" y="3555465"/>
            <a:ext cx="4876800" cy="3302535"/>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4495800" y="4002773"/>
            <a:ext cx="4495800" cy="2855227"/>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clrChange>
              <a:clrFrom>
                <a:srgbClr val="01A7E1"/>
              </a:clrFrom>
              <a:clrTo>
                <a:srgbClr val="01A7E1">
                  <a:alpha val="0"/>
                </a:srgbClr>
              </a:clrTo>
            </a:clrChange>
          </a:blip>
          <a:srcRect t="37009" b="4746"/>
          <a:stretch>
            <a:fillRect/>
          </a:stretch>
        </p:blipFill>
        <p:spPr bwMode="auto">
          <a:xfrm rot="547516">
            <a:off x="4305110" y="351360"/>
            <a:ext cx="4574908" cy="1804118"/>
          </a:xfrm>
          <a:prstGeom prst="rect">
            <a:avLst/>
          </a:prstGeom>
          <a:noFill/>
          <a:ln w="9525">
            <a:noFill/>
            <a:miter lim="800000"/>
            <a:headEnd/>
            <a:tailEnd/>
          </a:ln>
        </p:spPr>
      </p:pic>
      <p:sp>
        <p:nvSpPr>
          <p:cNvPr id="6" name="WordArt 2"/>
          <p:cNvSpPr>
            <a:spLocks noChangeArrowheads="1" noChangeShapeType="1" noTextEdit="1"/>
          </p:cNvSpPr>
          <p:nvPr/>
        </p:nvSpPr>
        <p:spPr bwMode="auto">
          <a:xfrm>
            <a:off x="381000" y="2590800"/>
            <a:ext cx="8297862" cy="1277938"/>
          </a:xfrm>
          <a:prstGeom prst="rect">
            <a:avLst/>
          </a:prstGeom>
        </p:spPr>
        <p:txBody>
          <a:bodyPr wrap="none" fromWordArt="1">
            <a:prstTxWarp prst="textPlain">
              <a:avLst>
                <a:gd name="adj" fmla="val 50000"/>
              </a:avLst>
            </a:prstTxWarp>
          </a:bodyPr>
          <a:lstStyle/>
          <a:p>
            <a:pPr algn="ctr" rtl="0"/>
            <a:r>
              <a:rPr lang="fr-FR" sz="3600" b="1" u="sng" kern="10" spc="0" dirty="0" smtClean="0">
                <a:ln w="9525">
                  <a:solidFill>
                    <a:srgbClr val="FF0000"/>
                  </a:solidFill>
                  <a:round/>
                  <a:headEnd/>
                  <a:tailEnd/>
                </a:ln>
                <a:solidFill>
                  <a:srgbClr val="00B050"/>
                </a:solidFill>
                <a:effectLst>
                  <a:outerShdw blurRad="38100" dist="38100" dir="2700000" algn="tl">
                    <a:srgbClr val="000000">
                      <a:alpha val="43137"/>
                    </a:srgbClr>
                  </a:outerShdw>
                </a:effectLst>
                <a:latin typeface="Atlantic Inline"/>
              </a:rPr>
              <a:t>Store </a:t>
            </a:r>
            <a:r>
              <a:rPr lang="fr-FR" sz="3600" b="1" u="sng" kern="10" spc="0" dirty="0" err="1" smtClean="0">
                <a:ln w="9525">
                  <a:solidFill>
                    <a:srgbClr val="FF0000"/>
                  </a:solidFill>
                  <a:round/>
                  <a:headEnd/>
                  <a:tailEnd/>
                </a:ln>
                <a:solidFill>
                  <a:srgbClr val="00B050"/>
                </a:solidFill>
                <a:effectLst>
                  <a:outerShdw blurRad="38100" dist="38100" dir="2700000" algn="tl">
                    <a:srgbClr val="000000">
                      <a:alpha val="43137"/>
                    </a:srgbClr>
                  </a:outerShdw>
                </a:effectLst>
                <a:latin typeface="Atlantic Inline"/>
              </a:rPr>
              <a:t>bought</a:t>
            </a:r>
            <a:r>
              <a:rPr lang="fr-FR" sz="3600" b="1" u="sng" kern="10" spc="0" dirty="0" smtClean="0">
                <a:ln w="9525">
                  <a:solidFill>
                    <a:srgbClr val="FF0000"/>
                  </a:solidFill>
                  <a:round/>
                  <a:headEnd/>
                  <a:tailEnd/>
                </a:ln>
                <a:solidFill>
                  <a:srgbClr val="00B050"/>
                </a:solidFill>
                <a:effectLst>
                  <a:outerShdw blurRad="38100" dist="38100" dir="2700000" algn="tl">
                    <a:srgbClr val="000000">
                      <a:alpha val="43137"/>
                    </a:srgbClr>
                  </a:outerShdw>
                </a:effectLst>
                <a:latin typeface="Atlantic Inline"/>
              </a:rPr>
              <a:t> Bûche de Noël</a:t>
            </a:r>
            <a:endParaRPr lang="en-US" sz="3600" b="1" u="sng" kern="10" spc="0" dirty="0">
              <a:ln w="9525">
                <a:solidFill>
                  <a:srgbClr val="FF0000"/>
                </a:solidFill>
                <a:round/>
                <a:headEnd/>
                <a:tailEnd/>
              </a:ln>
              <a:solidFill>
                <a:srgbClr val="00B050"/>
              </a:solidFill>
              <a:effectLst>
                <a:outerShdw blurRad="38100" dist="38100" dir="2700000" algn="tl">
                  <a:srgbClr val="000000">
                    <a:alpha val="43137"/>
                  </a:srgbClr>
                </a:outerShdw>
              </a:effectLst>
              <a:latin typeface="Atlantic Inlin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Store </a:t>
            </a:r>
            <a:r>
              <a:rPr lang="fr-FR" sz="3600" b="1" u="sng"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bought</a:t>
            </a:r>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1027" name="WordArt 3"/>
          <p:cNvSpPr>
            <a:spLocks noChangeArrowheads="1" noChangeShapeType="1" noTextEdit="1"/>
          </p:cNvSpPr>
          <p:nvPr/>
        </p:nvSpPr>
        <p:spPr bwMode="auto">
          <a:xfrm>
            <a:off x="228600" y="1905000"/>
            <a:ext cx="8763000" cy="4572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rtl="0">
              <a:buAutoNum type="arabicPeriod"/>
            </a:pP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You can decorate</a:t>
            </a:r>
            <a:r>
              <a:rPr lang="en-US" sz="3200" b="1" kern="10" spc="50" dirty="0">
                <a:ln w="11430"/>
                <a:solidFill>
                  <a:srgbClr val="008000"/>
                </a:solidFill>
                <a:effectLst>
                  <a:outerShdw blurRad="76200" dist="50800" dir="5400000" algn="tl" rotWithShape="0">
                    <a:srgbClr val="000000">
                      <a:alpha val="65000"/>
                    </a:srgbClr>
                  </a:outerShdw>
                </a:effectLst>
                <a:latin typeface="Arial Black"/>
              </a:rPr>
              <a:t> </a:t>
            </a: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them </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and try to place in a category</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OR</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2. You can just bring them in the package to </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share with the class</a:t>
            </a:r>
            <a:endParaRPr lang="en-US" sz="3200" b="1" kern="10" spc="50" dirty="0">
              <a:ln w="11430"/>
              <a:solidFill>
                <a:srgbClr val="008000"/>
              </a:solidFill>
              <a:effectLst>
                <a:outerShdw blurRad="76200" dist="50800" dir="5400000" algn="tl" rotWithShape="0">
                  <a:srgbClr val="000000">
                    <a:alpha val="65000"/>
                  </a:srgbClr>
                </a:outerShdw>
              </a:effectLst>
              <a:latin typeface="Arial Blac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Concours de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1027" name="WordArt 3"/>
          <p:cNvSpPr>
            <a:spLocks noChangeArrowheads="1" noChangeShapeType="1" noTextEdit="1"/>
          </p:cNvSpPr>
          <p:nvPr/>
        </p:nvSpPr>
        <p:spPr bwMode="auto">
          <a:xfrm>
            <a:off x="228600" y="1905000"/>
            <a:ext cx="8763000" cy="4572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B-day: Wednesday, December 12</a:t>
            </a:r>
          </a:p>
          <a:p>
            <a:pPr marL="514350" indent="-514350" algn="ct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A-day: Thursday, December 13</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Bring </a:t>
            </a:r>
            <a:r>
              <a:rPr lang="en-US" sz="3200" b="1" kern="10" spc="50" dirty="0" err="1" smtClean="0">
                <a:ln w="11430"/>
                <a:solidFill>
                  <a:srgbClr val="008000"/>
                </a:solidFill>
                <a:effectLst>
                  <a:outerShdw blurRad="76200" dist="50800" dir="5400000" algn="tl" rotWithShape="0">
                    <a:srgbClr val="000000">
                      <a:alpha val="65000"/>
                    </a:srgbClr>
                  </a:outerShdw>
                </a:effectLst>
                <a:latin typeface="Arial Black"/>
              </a:rPr>
              <a:t>Bûche</a:t>
            </a: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 de Noël to class on the contest day!</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After judging we will eat </a:t>
            </a:r>
            <a:r>
              <a:rPr lang="en-US" sz="3200" b="1" kern="10" spc="50" dirty="0" err="1" smtClean="0">
                <a:ln w="11430"/>
                <a:solidFill>
                  <a:srgbClr val="008000"/>
                </a:solidFill>
                <a:effectLst>
                  <a:outerShdw blurRad="76200" dist="50800" dir="5400000" algn="tl" rotWithShape="0">
                    <a:srgbClr val="000000">
                      <a:alpha val="65000"/>
                    </a:srgbClr>
                  </a:outerShdw>
                </a:effectLst>
                <a:latin typeface="Arial Black"/>
              </a:rPr>
              <a:t>Bûche</a:t>
            </a: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 de Noël</a:t>
            </a:r>
            <a:endParaRPr lang="en-US" sz="3200" b="1" kern="10" spc="50" dirty="0">
              <a:ln w="11430"/>
              <a:solidFill>
                <a:srgbClr val="008000"/>
              </a:solidFill>
              <a:effectLst>
                <a:outerShdw blurRad="76200" dist="50800" dir="5400000" algn="tl" rotWithShape="0">
                  <a:srgbClr val="000000">
                    <a:alpha val="65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linds(horizontal)">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linds(horizontal)">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linds(horizontal)">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blinds(horizontal)">
                                      <p:cBhvr>
                                        <p:cTn id="22" dur="500"/>
                                        <p:tgtEl>
                                          <p:spTgt spid="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Concours de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1027" name="WordArt 3"/>
          <p:cNvSpPr>
            <a:spLocks noChangeArrowheads="1" noChangeShapeType="1" noTextEdit="1"/>
          </p:cNvSpPr>
          <p:nvPr/>
        </p:nvSpPr>
        <p:spPr bwMode="auto">
          <a:xfrm>
            <a:off x="228600" y="1905000"/>
            <a:ext cx="8763000" cy="4572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rtl="0">
              <a:buAutoNum type="arabicPeriod"/>
            </a:pP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Alone OR with ONE partner</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2. Make &amp; Decorate at home</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3. Bring to class on Contest Day</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4. 25pts ex credit for ALL participating</a:t>
            </a:r>
          </a:p>
          <a:p>
            <a:pPr marL="514350" indent="-514350" algn="ctr" rtl="0"/>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5. 1st place in each category :20 pts ex credit</a:t>
            </a:r>
          </a:p>
          <a:p>
            <a:pPr marL="514350" indent="-514350" algn="ct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6. 2nd place in each category : 15pts ex credit</a:t>
            </a:r>
          </a:p>
          <a:p>
            <a:pPr marL="514350" indent="-514350" algn="ct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7. 3rd place in each category : 10pts ex credit</a:t>
            </a:r>
            <a:endParaRPr lang="en-US" sz="3200" b="1" kern="10" spc="50" dirty="0">
              <a:ln w="11430"/>
              <a:solidFill>
                <a:srgbClr val="008000"/>
              </a:solidFill>
              <a:effectLst>
                <a:outerShdw blurRad="76200" dist="50800" dir="5400000" algn="tl" rotWithShape="0">
                  <a:srgbClr val="000000">
                    <a:alpha val="65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linds(horizontal)">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linds(horizontal)">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linds(horizontal)">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blinds(horizontal)">
                                      <p:cBhvr>
                                        <p:cTn id="22" dur="500"/>
                                        <p:tgtEl>
                                          <p:spTgt spid="1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blinds(horizontal)">
                                      <p:cBhvr>
                                        <p:cTn id="27" dur="500"/>
                                        <p:tgtEl>
                                          <p:spTgt spid="10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7">
                                            <p:txEl>
                                              <p:pRg st="5" end="5"/>
                                            </p:txEl>
                                          </p:spTgt>
                                        </p:tgtEl>
                                        <p:attrNameLst>
                                          <p:attrName>style.visibility</p:attrName>
                                        </p:attrNameLst>
                                      </p:cBhvr>
                                      <p:to>
                                        <p:strVal val="visible"/>
                                      </p:to>
                                    </p:set>
                                    <p:animEffect transition="in" filter="blinds(horizontal)">
                                      <p:cBhvr>
                                        <p:cTn id="32" dur="500"/>
                                        <p:tgtEl>
                                          <p:spTgt spid="10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7">
                                            <p:txEl>
                                              <p:pRg st="6" end="6"/>
                                            </p:txEl>
                                          </p:spTgt>
                                        </p:tgtEl>
                                        <p:attrNameLst>
                                          <p:attrName>style.visibility</p:attrName>
                                        </p:attrNameLst>
                                      </p:cBhvr>
                                      <p:to>
                                        <p:strVal val="visible"/>
                                      </p:to>
                                    </p:set>
                                    <p:animEffect transition="in" filter="blinds(horizontal)">
                                      <p:cBhvr>
                                        <p:cTn id="37" dur="500"/>
                                        <p:tgtEl>
                                          <p:spTgt spid="1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Catégories for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1027" name="WordArt 3"/>
          <p:cNvSpPr>
            <a:spLocks noChangeArrowheads="1" noChangeShapeType="1" noTextEdit="1"/>
          </p:cNvSpPr>
          <p:nvPr/>
        </p:nvSpPr>
        <p:spPr bwMode="auto">
          <a:xfrm>
            <a:off x="228600" y="1905000"/>
            <a:ext cx="8763000" cy="4572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rtl="0">
              <a:buAutoNum type="arabicPeriod"/>
            </a:pP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Most Authentic</a:t>
            </a:r>
          </a:p>
          <a:p>
            <a:pPr marL="514350" indent="-514350" algn="ctr" rtl="0">
              <a:buAutoNum type="arabicPeriod"/>
            </a:pP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Most Beautiful/Attractive</a:t>
            </a:r>
          </a:p>
          <a:p>
            <a:pPr marL="514350" indent="-514350" algn="ctr" rtl="0">
              <a:buAutoNum type="arabicPeriod"/>
            </a:pPr>
            <a:r>
              <a:rPr lang="en-US" sz="3200" b="1" kern="10" spc="50" dirty="0" smtClean="0">
                <a:ln w="11430"/>
                <a:solidFill>
                  <a:srgbClr val="008000"/>
                </a:solidFill>
                <a:effectLst>
                  <a:outerShdw blurRad="76200" dist="50800" dir="5400000" algn="tl" rotWithShape="0">
                    <a:srgbClr val="000000">
                      <a:alpha val="65000"/>
                    </a:srgbClr>
                  </a:outerShdw>
                </a:effectLst>
                <a:latin typeface="Arial Black"/>
              </a:rPr>
              <a:t>Most original/creative</a:t>
            </a:r>
            <a:endParaRPr lang="en-US" sz="3200" b="1" kern="10" spc="50" dirty="0">
              <a:ln w="11430"/>
              <a:solidFill>
                <a:srgbClr val="008000"/>
              </a:solidFill>
              <a:effectLst>
                <a:outerShdw blurRad="76200" dist="50800" dir="5400000" algn="tl" rotWithShape="0">
                  <a:srgbClr val="000000">
                    <a:alpha val="65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linds(horizontal)">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linds(horizontal)">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linds(horizontal)">
                                      <p:cBhvr>
                                        <p:cTn id="17"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Catégories for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5" name="TextBox 4"/>
          <p:cNvSpPr txBox="1"/>
          <p:nvPr/>
        </p:nvSpPr>
        <p:spPr>
          <a:xfrm>
            <a:off x="381000" y="2514600"/>
            <a:ext cx="8229600" cy="1200329"/>
          </a:xfrm>
          <a:prstGeom prst="rect">
            <a:avLst/>
          </a:prstGeom>
          <a:noFill/>
        </p:spPr>
        <p:txBody>
          <a:bodyPr wrap="square" rtlCol="0">
            <a:spAutoFit/>
          </a:bodyPr>
          <a:lstStyle/>
          <a:p>
            <a:r>
              <a:rPr lang="en-US" b="1" dirty="0" smtClean="0"/>
              <a:t>*</a:t>
            </a:r>
            <a:r>
              <a:rPr lang="en-US" b="1" dirty="0"/>
              <a:t>Looks like a log (frosting looks like bark &amp; shaped like a log)</a:t>
            </a:r>
            <a:endParaRPr lang="en-US" dirty="0"/>
          </a:p>
          <a:p>
            <a:r>
              <a:rPr lang="en-US" b="1" dirty="0"/>
              <a:t>*ONLY has greenery or a natural forest-like appearance (red berries, flowers, leaves, mushrooms, candles, snow)</a:t>
            </a:r>
            <a:endParaRPr lang="en-US" dirty="0"/>
          </a:p>
          <a:p>
            <a:endParaRPr lang="en-US" dirty="0"/>
          </a:p>
        </p:txBody>
      </p:sp>
      <p:sp>
        <p:nvSpPr>
          <p:cNvPr id="7" name="Rectangle 6"/>
          <p:cNvSpPr/>
          <p:nvPr/>
        </p:nvSpPr>
        <p:spPr>
          <a:xfrm>
            <a:off x="228600" y="1752600"/>
            <a:ext cx="8458200" cy="923330"/>
          </a:xfrm>
          <a:prstGeom prst="rect">
            <a:avLst/>
          </a:prstGeom>
          <a:noFill/>
        </p:spPr>
        <p:txBody>
          <a:bodyPr wrap="square" lIns="91440" tIns="45720" rIns="91440" bIns="45720">
            <a:spAutoFit/>
          </a:bodyPr>
          <a:lstStyle/>
          <a:p>
            <a:r>
              <a:rPr lang="en-US" sz="5400" b="1" cap="none" spc="0" dirty="0" smtClean="0">
                <a:ln w="17780" cmpd="sng">
                  <a:solidFill>
                    <a:schemeClr val="accent1">
                      <a:tint val="3000"/>
                    </a:schemeClr>
                  </a:solidFill>
                  <a:prstDash val="solid"/>
                  <a:miter lim="800000"/>
                </a:ln>
                <a:solidFill>
                  <a:srgbClr val="3333FF"/>
                </a:solidFill>
                <a:effectLst>
                  <a:outerShdw blurRad="55000" dist="50800" dir="5400000" algn="tl">
                    <a:srgbClr val="000000">
                      <a:alpha val="33000"/>
                    </a:srgbClr>
                  </a:outerShdw>
                </a:effectLst>
              </a:rPr>
              <a:t>MOST AUTHENTIC:</a:t>
            </a:r>
            <a:endParaRPr lang="en-US" sz="5400" b="1" cap="none" spc="0" dirty="0">
              <a:ln w="17780" cmpd="sng">
                <a:solidFill>
                  <a:schemeClr val="accent1">
                    <a:tint val="3000"/>
                  </a:schemeClr>
                </a:solidFill>
                <a:prstDash val="solid"/>
                <a:miter lim="800000"/>
              </a:ln>
              <a:solidFill>
                <a:srgbClr val="3333FF"/>
              </a:solidFill>
              <a:effectLst>
                <a:outerShdw blurRad="55000" dist="50800" dir="5400000" algn="tl">
                  <a:srgbClr val="000000">
                    <a:alpha val="33000"/>
                  </a:srgbClr>
                </a:outerShdw>
              </a:effectLst>
            </a:endParaRPr>
          </a:p>
        </p:txBody>
      </p:sp>
      <p:pic>
        <p:nvPicPr>
          <p:cNvPr id="12" name="Picture 11"/>
          <p:cNvPicPr/>
          <p:nvPr/>
        </p:nvPicPr>
        <p:blipFill>
          <a:blip r:embed="rId2" cstate="print"/>
          <a:srcRect/>
          <a:stretch>
            <a:fillRect/>
          </a:stretch>
        </p:blipFill>
        <p:spPr bwMode="auto">
          <a:xfrm>
            <a:off x="3581400" y="3276600"/>
            <a:ext cx="2438400"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Catégories for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8" name="TextBox 7"/>
          <p:cNvSpPr txBox="1"/>
          <p:nvPr/>
        </p:nvSpPr>
        <p:spPr>
          <a:xfrm>
            <a:off x="381000" y="2743200"/>
            <a:ext cx="8229600" cy="923330"/>
          </a:xfrm>
          <a:prstGeom prst="rect">
            <a:avLst/>
          </a:prstGeom>
          <a:noFill/>
        </p:spPr>
        <p:txBody>
          <a:bodyPr wrap="square" rtlCol="0">
            <a:spAutoFit/>
          </a:bodyPr>
          <a:lstStyle/>
          <a:p>
            <a:r>
              <a:rPr lang="en-US" b="1" dirty="0"/>
              <a:t>*Aesthetically pleasing</a:t>
            </a:r>
            <a:endParaRPr lang="en-US" dirty="0"/>
          </a:p>
          <a:p>
            <a:r>
              <a:rPr lang="en-US" b="1" dirty="0"/>
              <a:t>*Finishing touches are Clean or attractive *Presentation or display are </a:t>
            </a:r>
            <a:r>
              <a:rPr lang="en-US" b="1" dirty="0" smtClean="0"/>
              <a:t>careful/meticulous</a:t>
            </a:r>
            <a:endParaRPr lang="en-US" dirty="0"/>
          </a:p>
        </p:txBody>
      </p:sp>
      <p:sp>
        <p:nvSpPr>
          <p:cNvPr id="9" name="Rectangle 8"/>
          <p:cNvSpPr/>
          <p:nvPr/>
        </p:nvSpPr>
        <p:spPr>
          <a:xfrm>
            <a:off x="152400" y="1905000"/>
            <a:ext cx="8991600" cy="923330"/>
          </a:xfrm>
          <a:prstGeom prst="rect">
            <a:avLst/>
          </a:prstGeom>
          <a:noFill/>
        </p:spPr>
        <p:txBody>
          <a:bodyPr wrap="square" lIns="91440" tIns="45720" rIns="91440" bIns="45720">
            <a:spAutoFit/>
          </a:bodyPr>
          <a:lstStyle/>
          <a:p>
            <a:r>
              <a:rPr lang="en-US" sz="5400" b="1" cap="none" spc="0" dirty="0" smtClean="0">
                <a:ln w="17780" cmpd="sng">
                  <a:solidFill>
                    <a:schemeClr val="accent1">
                      <a:tint val="3000"/>
                    </a:schemeClr>
                  </a:solidFill>
                  <a:prstDash val="solid"/>
                  <a:miter lim="800000"/>
                </a:ln>
                <a:solidFill>
                  <a:srgbClr val="008000"/>
                </a:solidFill>
                <a:effectLst>
                  <a:outerShdw blurRad="55000" dist="50800" dir="5400000" algn="tl">
                    <a:srgbClr val="000000">
                      <a:alpha val="33000"/>
                    </a:srgbClr>
                  </a:outerShdw>
                </a:effectLst>
              </a:rPr>
              <a:t>MOST BEAUTFUL/ATTRACTIVE:</a:t>
            </a:r>
            <a:endParaRPr lang="en-US" sz="5400" b="1" cap="none" spc="0" dirty="0">
              <a:ln w="17780" cmpd="sng">
                <a:solidFill>
                  <a:schemeClr val="accent1">
                    <a:tint val="3000"/>
                  </a:schemeClr>
                </a:solidFill>
                <a:prstDash val="solid"/>
                <a:miter lim="800000"/>
              </a:ln>
              <a:solidFill>
                <a:srgbClr val="008000"/>
              </a:solidFill>
              <a:effectLst>
                <a:outerShdw blurRad="55000" dist="50800" dir="5400000" algn="tl">
                  <a:srgbClr val="000000">
                    <a:alpha val="33000"/>
                  </a:srgbClr>
                </a:outerShdw>
              </a:effectLst>
            </a:endParaRPr>
          </a:p>
        </p:txBody>
      </p:sp>
      <p:pic>
        <p:nvPicPr>
          <p:cNvPr id="13" name="Picture 2"/>
          <p:cNvPicPr>
            <a:picLocks noChangeAspect="1" noChangeArrowheads="1"/>
          </p:cNvPicPr>
          <p:nvPr/>
        </p:nvPicPr>
        <p:blipFill>
          <a:blip r:embed="rId2" cstate="print"/>
          <a:srcRect/>
          <a:stretch>
            <a:fillRect/>
          </a:stretch>
        </p:blipFill>
        <p:spPr bwMode="auto">
          <a:xfrm>
            <a:off x="2819400" y="3581400"/>
            <a:ext cx="3081868" cy="2667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388938" y="228600"/>
            <a:ext cx="8297862" cy="143033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u="sng"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rPr>
              <a:t>Catégories for Bûche de Noël</a:t>
            </a:r>
            <a:endPar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tlantic Inline"/>
            </a:endParaRPr>
          </a:p>
        </p:txBody>
      </p:sp>
      <p:sp>
        <p:nvSpPr>
          <p:cNvPr id="10" name="TextBox 9"/>
          <p:cNvSpPr txBox="1"/>
          <p:nvPr/>
        </p:nvSpPr>
        <p:spPr>
          <a:xfrm>
            <a:off x="381000" y="2743200"/>
            <a:ext cx="8229600" cy="923330"/>
          </a:xfrm>
          <a:prstGeom prst="rect">
            <a:avLst/>
          </a:prstGeom>
          <a:noFill/>
        </p:spPr>
        <p:txBody>
          <a:bodyPr wrap="square" rtlCol="0">
            <a:spAutoFit/>
          </a:bodyPr>
          <a:lstStyle/>
          <a:p>
            <a:r>
              <a:rPr lang="en-US" b="1" dirty="0"/>
              <a:t>*Has more than greenery or natural forest-like appearance</a:t>
            </a:r>
            <a:endParaRPr lang="en-US" dirty="0"/>
          </a:p>
          <a:p>
            <a:r>
              <a:rPr lang="en-US" b="1" dirty="0"/>
              <a:t>*Has unique appeal </a:t>
            </a:r>
            <a:endParaRPr lang="en-US" dirty="0"/>
          </a:p>
          <a:p>
            <a:r>
              <a:rPr lang="en-US" b="1" dirty="0"/>
              <a:t>*Has added features (theme, scene, people, extras)</a:t>
            </a:r>
            <a:endParaRPr lang="en-US" dirty="0"/>
          </a:p>
        </p:txBody>
      </p:sp>
      <p:sp>
        <p:nvSpPr>
          <p:cNvPr id="11" name="Rectangle 10"/>
          <p:cNvSpPr/>
          <p:nvPr/>
        </p:nvSpPr>
        <p:spPr>
          <a:xfrm>
            <a:off x="152400" y="1905000"/>
            <a:ext cx="8991600" cy="923330"/>
          </a:xfrm>
          <a:prstGeom prst="rect">
            <a:avLst/>
          </a:prstGeom>
          <a:noFill/>
        </p:spPr>
        <p:txBody>
          <a:bodyPr wrap="square" lIns="91440" tIns="45720" rIns="91440" bIns="45720">
            <a:spAutoFit/>
          </a:bodyPr>
          <a:lstStyle/>
          <a:p>
            <a:r>
              <a:rPr lang="en-US" sz="5400" b="1" cap="none" spc="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MOST ORIGINAL/CREATIVE:</a:t>
            </a:r>
            <a:endParaRPr lang="en-US" sz="5400" b="1" cap="none" spc="0"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pic>
        <p:nvPicPr>
          <p:cNvPr id="13" name="Picture 12" descr="Picture 010.jpg"/>
          <p:cNvPicPr>
            <a:picLocks noChangeAspect="1"/>
          </p:cNvPicPr>
          <p:nvPr/>
        </p:nvPicPr>
        <p:blipFill>
          <a:blip r:embed="rId2" cstate="print"/>
          <a:stretch>
            <a:fillRect/>
          </a:stretch>
        </p:blipFill>
        <p:spPr>
          <a:xfrm>
            <a:off x="2362200" y="3733800"/>
            <a:ext cx="3962400" cy="297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b="1" dirty="0" smtClean="0">
                <a:solidFill>
                  <a:srgbClr val="FF0000"/>
                </a:solidFill>
                <a:effectLst>
                  <a:outerShdw blurRad="38100" dist="38100" dir="2700000" algn="tl">
                    <a:srgbClr val="000000">
                      <a:alpha val="43137"/>
                    </a:srgbClr>
                  </a:outerShdw>
                </a:effectLst>
              </a:rPr>
              <a:t>RECIPE</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EASY </a:t>
            </a:r>
            <a:r>
              <a:rPr lang="en-US" b="1" dirty="0" err="1" smtClean="0">
                <a:solidFill>
                  <a:srgbClr val="FF0000"/>
                </a:solidFill>
                <a:effectLst>
                  <a:outerShdw blurRad="38100" dist="38100" dir="2700000" algn="tl">
                    <a:srgbClr val="000000">
                      <a:alpha val="43137"/>
                    </a:srgbClr>
                  </a:outerShdw>
                </a:effectLst>
              </a:rPr>
              <a:t>bûche</a:t>
            </a:r>
            <a:r>
              <a:rPr lang="en-US" b="1" dirty="0" smtClean="0">
                <a:solidFill>
                  <a:srgbClr val="FF0000"/>
                </a:solidFill>
                <a:effectLst>
                  <a:outerShdw blurRad="38100" dist="38100" dir="2700000" algn="tl">
                    <a:srgbClr val="000000">
                      <a:alpha val="43137"/>
                    </a:srgbClr>
                  </a:outerShdw>
                </a:effectLst>
              </a:rPr>
              <a:t> de </a:t>
            </a:r>
            <a:r>
              <a:rPr lang="en-US" b="1" dirty="0" err="1" smtClean="0">
                <a:solidFill>
                  <a:srgbClr val="FF0000"/>
                </a:solidFill>
                <a:effectLst>
                  <a:outerShdw blurRad="38100" dist="38100" dir="2700000" algn="tl">
                    <a:srgbClr val="000000">
                      <a:alpha val="43137"/>
                    </a:srgbClr>
                  </a:outerShdw>
                </a:effectLst>
              </a:rPr>
              <a:t>noël</a:t>
            </a:r>
            <a:endParaRPr lang="en-US" dirty="0" smtClean="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76800"/>
          </a:xfrm>
        </p:spPr>
        <p:txBody>
          <a:bodyPr>
            <a:normAutofit fontScale="55000" lnSpcReduction="20000"/>
          </a:bodyPr>
          <a:lstStyle/>
          <a:p>
            <a:pPr>
              <a:buNone/>
            </a:pPr>
            <a:r>
              <a:rPr lang="fr-FR" dirty="0" smtClean="0"/>
              <a:t> </a:t>
            </a:r>
            <a:endParaRPr lang="en-US" dirty="0" smtClean="0"/>
          </a:p>
          <a:p>
            <a:pPr>
              <a:buNone/>
            </a:pPr>
            <a:r>
              <a:rPr lang="fr-FR" b="1" i="1" dirty="0" smtClean="0"/>
              <a:t>-- Cake --</a:t>
            </a:r>
            <a:endParaRPr lang="en-US" b="1" i="1" dirty="0" smtClean="0"/>
          </a:p>
          <a:p>
            <a:pPr lvl="0">
              <a:buNone/>
            </a:pPr>
            <a:r>
              <a:rPr lang="fr-FR" dirty="0" smtClean="0"/>
              <a:t>	5 </a:t>
            </a:r>
            <a:r>
              <a:rPr lang="fr-FR" u="sng" dirty="0" err="1" smtClean="0">
                <a:hlinkClick r:id="rId2"/>
              </a:rPr>
              <a:t>Eggs</a:t>
            </a:r>
            <a:r>
              <a:rPr lang="fr-FR" dirty="0" smtClean="0"/>
              <a:t> </a:t>
            </a:r>
            <a:r>
              <a:rPr lang="fr-FR" dirty="0" err="1" smtClean="0"/>
              <a:t>separated</a:t>
            </a:r>
            <a:endParaRPr lang="en-US" dirty="0" smtClean="0"/>
          </a:p>
          <a:p>
            <a:pPr lvl="0">
              <a:buNone/>
            </a:pPr>
            <a:r>
              <a:rPr lang="fr-FR" dirty="0" smtClean="0"/>
              <a:t>	1 </a:t>
            </a:r>
            <a:r>
              <a:rPr lang="fr-FR" dirty="0" err="1" smtClean="0"/>
              <a:t>cup</a:t>
            </a:r>
            <a:r>
              <a:rPr lang="fr-FR" dirty="0" smtClean="0"/>
              <a:t> </a:t>
            </a:r>
            <a:r>
              <a:rPr lang="fr-FR" u="sng" dirty="0" err="1" smtClean="0">
                <a:hlinkClick r:id="rId3"/>
              </a:rPr>
              <a:t>Powdered</a:t>
            </a:r>
            <a:r>
              <a:rPr lang="fr-FR" u="sng" dirty="0" smtClean="0">
                <a:hlinkClick r:id="rId3"/>
              </a:rPr>
              <a:t> </a:t>
            </a:r>
            <a:r>
              <a:rPr lang="fr-FR" u="sng" dirty="0" err="1" smtClean="0">
                <a:hlinkClick r:id="rId3"/>
              </a:rPr>
              <a:t>sugar</a:t>
            </a:r>
            <a:r>
              <a:rPr lang="fr-FR" dirty="0" smtClean="0"/>
              <a:t> </a:t>
            </a:r>
            <a:endParaRPr lang="en-US" dirty="0" smtClean="0"/>
          </a:p>
          <a:p>
            <a:pPr lvl="0">
              <a:buNone/>
            </a:pPr>
            <a:r>
              <a:rPr lang="fr-FR" dirty="0" smtClean="0"/>
              <a:t>	3 </a:t>
            </a:r>
            <a:r>
              <a:rPr lang="fr-FR" dirty="0" err="1" smtClean="0"/>
              <a:t>tablespoon</a:t>
            </a:r>
            <a:r>
              <a:rPr lang="fr-FR" dirty="0" smtClean="0"/>
              <a:t> </a:t>
            </a:r>
            <a:r>
              <a:rPr lang="fr-FR" u="sng" dirty="0" err="1" smtClean="0">
                <a:hlinkClick r:id="rId4"/>
              </a:rPr>
              <a:t>Cocoa</a:t>
            </a:r>
            <a:r>
              <a:rPr lang="fr-FR" dirty="0" smtClean="0"/>
              <a:t> </a:t>
            </a:r>
          </a:p>
          <a:p>
            <a:pPr lvl="0">
              <a:buNone/>
            </a:pPr>
            <a:endParaRPr lang="en-US" dirty="0" smtClean="0"/>
          </a:p>
          <a:p>
            <a:pPr>
              <a:buNone/>
            </a:pPr>
            <a:r>
              <a:rPr lang="fr-FR" b="1" i="1" dirty="0" smtClean="0"/>
              <a:t>-- </a:t>
            </a:r>
            <a:r>
              <a:rPr lang="fr-FR" b="1" i="1" dirty="0" err="1" smtClean="0"/>
              <a:t>Filling</a:t>
            </a:r>
            <a:r>
              <a:rPr lang="fr-FR" b="1" i="1" dirty="0" smtClean="0"/>
              <a:t> --</a:t>
            </a:r>
            <a:endParaRPr lang="en-US" b="1" i="1" dirty="0" smtClean="0"/>
          </a:p>
          <a:p>
            <a:pPr lvl="0">
              <a:buNone/>
            </a:pPr>
            <a:r>
              <a:rPr lang="fr-FR" dirty="0" smtClean="0"/>
              <a:t>	1 </a:t>
            </a:r>
            <a:r>
              <a:rPr lang="fr-FR" dirty="0" err="1" smtClean="0"/>
              <a:t>cup</a:t>
            </a:r>
            <a:r>
              <a:rPr lang="fr-FR" dirty="0" smtClean="0"/>
              <a:t> </a:t>
            </a:r>
            <a:r>
              <a:rPr lang="fr-FR" dirty="0" err="1" smtClean="0"/>
              <a:t>Whipping</a:t>
            </a:r>
            <a:r>
              <a:rPr lang="fr-FR" dirty="0" smtClean="0"/>
              <a:t> </a:t>
            </a:r>
            <a:r>
              <a:rPr lang="fr-FR" u="sng" dirty="0" err="1" smtClean="0">
                <a:hlinkClick r:id="rId5"/>
              </a:rPr>
              <a:t>cream</a:t>
            </a:r>
            <a:r>
              <a:rPr lang="fr-FR" dirty="0" smtClean="0"/>
              <a:t> </a:t>
            </a:r>
            <a:endParaRPr lang="en-US" dirty="0" smtClean="0"/>
          </a:p>
          <a:p>
            <a:pPr lvl="0">
              <a:buNone/>
            </a:pPr>
            <a:r>
              <a:rPr lang="fr-FR" dirty="0" smtClean="0"/>
              <a:t>	1/4 </a:t>
            </a:r>
            <a:r>
              <a:rPr lang="fr-FR" dirty="0" err="1" smtClean="0"/>
              <a:t>teaspoon</a:t>
            </a:r>
            <a:r>
              <a:rPr lang="fr-FR" dirty="0" smtClean="0"/>
              <a:t> </a:t>
            </a:r>
            <a:r>
              <a:rPr lang="fr-FR" u="sng" dirty="0" err="1" smtClean="0">
                <a:hlinkClick r:id="rId6"/>
              </a:rPr>
              <a:t>Vanilla</a:t>
            </a:r>
            <a:r>
              <a:rPr lang="fr-FR" dirty="0" smtClean="0"/>
              <a:t> </a:t>
            </a:r>
            <a:endParaRPr lang="en-US" dirty="0" smtClean="0"/>
          </a:p>
          <a:p>
            <a:pPr lvl="0">
              <a:buNone/>
            </a:pPr>
            <a:r>
              <a:rPr lang="fr-FR" dirty="0" smtClean="0"/>
              <a:t>	1/4 </a:t>
            </a:r>
            <a:r>
              <a:rPr lang="fr-FR" dirty="0" err="1" smtClean="0"/>
              <a:t>cup</a:t>
            </a:r>
            <a:r>
              <a:rPr lang="fr-FR" dirty="0" smtClean="0"/>
              <a:t> </a:t>
            </a:r>
            <a:r>
              <a:rPr lang="fr-FR" u="sng" dirty="0" err="1" smtClean="0">
                <a:hlinkClick r:id="rId3"/>
              </a:rPr>
              <a:t>Powdered</a:t>
            </a:r>
            <a:r>
              <a:rPr lang="fr-FR" u="sng" dirty="0" smtClean="0">
                <a:hlinkClick r:id="rId3"/>
              </a:rPr>
              <a:t> </a:t>
            </a:r>
            <a:r>
              <a:rPr lang="fr-FR" u="sng" dirty="0" err="1" smtClean="0">
                <a:hlinkClick r:id="rId3"/>
              </a:rPr>
              <a:t>sugar</a:t>
            </a:r>
            <a:r>
              <a:rPr lang="fr-FR" dirty="0" smtClean="0"/>
              <a:t> </a:t>
            </a:r>
            <a:endParaRPr lang="en-US" dirty="0" smtClean="0"/>
          </a:p>
          <a:p>
            <a:pPr lvl="0">
              <a:buNone/>
            </a:pPr>
            <a:r>
              <a:rPr lang="fr-FR" dirty="0" smtClean="0"/>
              <a:t>	4 </a:t>
            </a:r>
            <a:r>
              <a:rPr lang="fr-FR" dirty="0" err="1" smtClean="0"/>
              <a:t>tablespoon</a:t>
            </a:r>
            <a:r>
              <a:rPr lang="fr-FR" dirty="0" smtClean="0"/>
              <a:t> </a:t>
            </a:r>
            <a:r>
              <a:rPr lang="fr-FR" u="sng" dirty="0" err="1" smtClean="0">
                <a:hlinkClick r:id="rId4"/>
              </a:rPr>
              <a:t>Cocoa</a:t>
            </a:r>
            <a:r>
              <a:rPr lang="fr-FR" dirty="0" smtClean="0"/>
              <a:t> </a:t>
            </a:r>
          </a:p>
          <a:p>
            <a:pPr lvl="0">
              <a:buNone/>
            </a:pPr>
            <a:endParaRPr lang="en-US" dirty="0" smtClean="0"/>
          </a:p>
          <a:p>
            <a:pPr>
              <a:buNone/>
            </a:pPr>
            <a:r>
              <a:rPr lang="fr-FR" b="1" i="1" dirty="0" smtClean="0"/>
              <a:t>-- </a:t>
            </a:r>
            <a:r>
              <a:rPr lang="fr-FR" b="1" i="1" dirty="0" err="1" smtClean="0"/>
              <a:t>Finishing</a:t>
            </a:r>
            <a:r>
              <a:rPr lang="fr-FR" b="1" i="1" dirty="0" smtClean="0"/>
              <a:t> touches – (</a:t>
            </a:r>
            <a:r>
              <a:rPr lang="fr-FR" b="1" i="1" dirty="0" err="1" smtClean="0"/>
              <a:t>be</a:t>
            </a:r>
            <a:r>
              <a:rPr lang="fr-FR" b="1" i="1" dirty="0" smtClean="0"/>
              <a:t> </a:t>
            </a:r>
            <a:r>
              <a:rPr lang="fr-FR" b="1" i="1" dirty="0" err="1" smtClean="0"/>
              <a:t>creative</a:t>
            </a:r>
            <a:r>
              <a:rPr lang="fr-FR" b="1" i="1" dirty="0" smtClean="0"/>
              <a:t>)</a:t>
            </a:r>
            <a:endParaRPr lang="en-US" b="1" i="1" dirty="0" smtClean="0"/>
          </a:p>
          <a:p>
            <a:pPr lvl="0">
              <a:buNone/>
            </a:pPr>
            <a:r>
              <a:rPr lang="en-US" dirty="0" smtClean="0"/>
              <a:t>	Chocolate frosting (You can use chocolate butter cream or any kind you want)</a:t>
            </a:r>
          </a:p>
          <a:p>
            <a:pPr lvl="0">
              <a:buNone/>
            </a:pPr>
            <a:r>
              <a:rPr lang="fr-FR" dirty="0" smtClean="0"/>
              <a:t>	</a:t>
            </a:r>
            <a:r>
              <a:rPr lang="fr-FR" dirty="0" err="1" smtClean="0"/>
              <a:t>Candied</a:t>
            </a:r>
            <a:r>
              <a:rPr lang="fr-FR" dirty="0" smtClean="0"/>
              <a:t> </a:t>
            </a:r>
            <a:r>
              <a:rPr lang="fr-FR" dirty="0" err="1" smtClean="0"/>
              <a:t>spearmint</a:t>
            </a:r>
            <a:r>
              <a:rPr lang="fr-FR" dirty="0" smtClean="0"/>
              <a:t> </a:t>
            </a:r>
            <a:r>
              <a:rPr lang="fr-FR" dirty="0" err="1" smtClean="0"/>
              <a:t>leaves</a:t>
            </a:r>
            <a:r>
              <a:rPr lang="fr-FR" dirty="0" smtClean="0"/>
              <a:t> </a:t>
            </a:r>
            <a:endParaRPr lang="en-US" dirty="0" smtClean="0"/>
          </a:p>
          <a:p>
            <a:pPr lvl="0">
              <a:buNone/>
            </a:pPr>
            <a:r>
              <a:rPr lang="fr-FR" dirty="0" smtClean="0"/>
              <a:t>	</a:t>
            </a:r>
            <a:r>
              <a:rPr lang="fr-FR" dirty="0" err="1" smtClean="0"/>
              <a:t>Cinnamon</a:t>
            </a:r>
            <a:r>
              <a:rPr lang="fr-FR" dirty="0" smtClean="0"/>
              <a:t> </a:t>
            </a:r>
            <a:r>
              <a:rPr lang="fr-FR" dirty="0" err="1" smtClean="0"/>
              <a:t>andies</a:t>
            </a:r>
            <a:r>
              <a:rPr lang="fr-FR" dirty="0" smtClean="0"/>
              <a:t> </a:t>
            </a:r>
            <a:endParaRPr lang="en-US" dirty="0" smtClean="0"/>
          </a:p>
          <a:p>
            <a:pPr lvl="0">
              <a:buNone/>
            </a:pPr>
            <a:r>
              <a:rPr lang="fr-FR" dirty="0" smtClean="0"/>
              <a:t>	Peppermint candies</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fontScale="40000" lnSpcReduction="20000"/>
          </a:bodyPr>
          <a:lstStyle/>
          <a:p>
            <a:pPr>
              <a:buNone/>
            </a:pPr>
            <a:r>
              <a:rPr lang="en-US" sz="4500" b="1" dirty="0" smtClean="0">
                <a:effectLst>
                  <a:outerShdw blurRad="38100" dist="38100" dir="2700000" algn="tl">
                    <a:srgbClr val="000000">
                      <a:alpha val="43137"/>
                    </a:srgbClr>
                  </a:outerShdw>
                </a:effectLst>
              </a:rPr>
              <a:t>Preparations:</a:t>
            </a:r>
          </a:p>
          <a:p>
            <a:pPr>
              <a:buNone/>
            </a:pPr>
            <a:endParaRPr lang="en-US" sz="2000" b="1" dirty="0" smtClean="0">
              <a:effectLst>
                <a:outerShdw blurRad="38100" dist="38100" dir="2700000" algn="tl">
                  <a:srgbClr val="000000">
                    <a:alpha val="43137"/>
                  </a:srgbClr>
                </a:outerShdw>
              </a:effectLst>
            </a:endParaRPr>
          </a:p>
          <a:p>
            <a:pPr>
              <a:buNone/>
            </a:pPr>
            <a:endParaRPr lang="en-US" sz="4500" b="1" dirty="0" smtClean="0"/>
          </a:p>
          <a:p>
            <a:pPr>
              <a:buNone/>
            </a:pPr>
            <a:endParaRPr lang="en-US" sz="4500" b="1" dirty="0" smtClean="0"/>
          </a:p>
          <a:p>
            <a:pPr>
              <a:buNone/>
            </a:pPr>
            <a:r>
              <a:rPr lang="en-US" sz="4500" b="1" dirty="0" smtClean="0"/>
              <a:t>To make cake:</a:t>
            </a:r>
          </a:p>
          <a:p>
            <a:pPr>
              <a:buNone/>
            </a:pPr>
            <a:r>
              <a:rPr lang="en-US" dirty="0" smtClean="0"/>
              <a:t>Preheat oven to 400F. Grease 15” x 10” jelly roll pan(cookie sheet). Line pan with wax paper. Crease and lour paper.</a:t>
            </a:r>
          </a:p>
          <a:p>
            <a:pPr>
              <a:buNone/>
            </a:pPr>
            <a:endParaRPr lang="en-US" dirty="0" smtClean="0"/>
          </a:p>
          <a:p>
            <a:pPr>
              <a:buNone/>
            </a:pPr>
            <a:r>
              <a:rPr lang="en-US" dirty="0" smtClean="0"/>
              <a:t>Large mixing bowl, beat egg whites with a mixer on high speed. Beat to soft peaks. Gradually beat in a cup of powdered sugar. Beat to stiff peaks. Set aside.</a:t>
            </a:r>
          </a:p>
          <a:p>
            <a:pPr>
              <a:buNone/>
            </a:pPr>
            <a:endParaRPr lang="en-US" dirty="0" smtClean="0"/>
          </a:p>
          <a:p>
            <a:pPr>
              <a:buNone/>
            </a:pPr>
            <a:r>
              <a:rPr lang="en-US" dirty="0" smtClean="0"/>
              <a:t>In a small mixing bowl beat egg yolks on low speed until thick. Beat in a cup of powdered sugar and the 3 Tbsp cocoa at high speed. Fold egg yolk mixture into egg whites. Spread in pan. Bake for 15 minutes or until top of cake springs back when touched.</a:t>
            </a:r>
          </a:p>
          <a:p>
            <a:pPr>
              <a:buNone/>
            </a:pPr>
            <a:endParaRPr lang="en-US" dirty="0"/>
          </a:p>
          <a:p>
            <a:pPr>
              <a:buNone/>
            </a:pPr>
            <a:r>
              <a:rPr lang="en-US" dirty="0" smtClean="0"/>
              <a:t>Invert cake onto powdered sugar coated towel and carefully remove wax paper. Starting at the narrow end, roll towel and cake up. Place seam side down to cool (best if on a wire rack)</a:t>
            </a:r>
          </a:p>
          <a:p>
            <a:pPr>
              <a:buNone/>
            </a:pPr>
            <a:endParaRPr lang="en-US" dirty="0"/>
          </a:p>
          <a:p>
            <a:pPr>
              <a:buNone/>
            </a:pPr>
            <a:r>
              <a:rPr lang="en-US" sz="4500" b="1" dirty="0" smtClean="0"/>
              <a:t>To make filling:</a:t>
            </a:r>
          </a:p>
          <a:p>
            <a:pPr>
              <a:buNone/>
            </a:pPr>
            <a:endParaRPr lang="en-US" dirty="0"/>
          </a:p>
          <a:p>
            <a:pPr>
              <a:buNone/>
            </a:pPr>
            <a:r>
              <a:rPr lang="en-US" dirty="0" smtClean="0"/>
              <a:t>Beat all filling ingredients together. Unroll cooled cake. Spread filling on it and re-roll without the towel. </a:t>
            </a:r>
          </a:p>
          <a:p>
            <a:pPr>
              <a:buNone/>
            </a:pPr>
            <a:endParaRPr lang="en-US" dirty="0"/>
          </a:p>
          <a:p>
            <a:pPr>
              <a:buNone/>
            </a:pPr>
            <a:r>
              <a:rPr lang="en-US" sz="4500" b="1" dirty="0" smtClean="0"/>
              <a:t>Finishing:</a:t>
            </a:r>
          </a:p>
          <a:p>
            <a:pPr>
              <a:buNone/>
            </a:pPr>
            <a:r>
              <a:rPr lang="en-US" dirty="0" smtClean="0"/>
              <a:t>Ice the cake with the chocolate frosting and decorate to look like a log.</a:t>
            </a:r>
          </a:p>
          <a:p>
            <a:pPr>
              <a:buNone/>
            </a:pPr>
            <a:endParaRPr lang="en-US" dirty="0"/>
          </a:p>
          <a:p>
            <a:pPr>
              <a:buNone/>
            </a:pPr>
            <a:r>
              <a:rPr lang="en-US" dirty="0" smtClean="0"/>
              <a:t>Some notes on finishing:</a:t>
            </a:r>
          </a:p>
          <a:p>
            <a:pPr>
              <a:buNone/>
            </a:pPr>
            <a:endParaRPr lang="en-US" dirty="0"/>
          </a:p>
          <a:p>
            <a:pPr>
              <a:buNone/>
            </a:pPr>
            <a:r>
              <a:rPr lang="en-US" dirty="0" smtClean="0"/>
              <a:t>An end of the cake can be cut off and glued (using icing) to the side of the cake to make it look more like a log. When spreading the frosting on the cake, take some extra care to make look more log-like. </a:t>
            </a:r>
          </a:p>
          <a:p>
            <a:pPr>
              <a:buNone/>
            </a:pPr>
            <a:endParaRPr lang="en-US" dirty="0"/>
          </a:p>
          <a:p>
            <a:pPr>
              <a:buNone/>
            </a:pPr>
            <a:r>
              <a:rPr lang="en-US" dirty="0" smtClean="0"/>
              <a:t>The spearmint candies are often too thick, so I slice them in half – retaining the more decorative side for the cake. The spearmint leaves together with the cinnamon candies look like holly and holly berries. I crush my peppermint candies or candy canes and sprinkle over the log. Also, you can sprinkle a light coat of powdered sugar to look like snow.  Other decorative elements can be used; use your imagination! </a:t>
            </a:r>
          </a:p>
        </p:txBody>
      </p:sp>
      <p:pic>
        <p:nvPicPr>
          <p:cNvPr id="4" name="Picture 3" descr="Buche de noël"/>
          <p:cNvPicPr/>
          <p:nvPr/>
        </p:nvPicPr>
        <p:blipFill>
          <a:blip r:embed="rId2" cstate="print"/>
          <a:srcRect t="5556"/>
          <a:stretch>
            <a:fillRect/>
          </a:stretch>
        </p:blipFill>
        <p:spPr bwMode="auto">
          <a:xfrm>
            <a:off x="7391400" y="0"/>
            <a:ext cx="1752600" cy="1295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618</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RECIPE EASY bûche de noël</vt:lpstr>
      <vt:lpstr>Slide 9</vt:lpstr>
      <vt:lpstr>Slide 10</vt:lpstr>
      <vt:lpstr>Slide 11</vt:lpstr>
      <vt:lpstr>Slide 12</vt:lpstr>
      <vt:lpstr>Slide 13</vt:lpstr>
    </vt:vector>
  </TitlesOfParts>
  <Company>Granite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drbennett</dc:creator>
  <cp:lastModifiedBy>drbennett</cp:lastModifiedBy>
  <cp:revision>6</cp:revision>
  <dcterms:created xsi:type="dcterms:W3CDTF">2012-12-03T17:27:43Z</dcterms:created>
  <dcterms:modified xsi:type="dcterms:W3CDTF">2012-12-04T17:12:16Z</dcterms:modified>
</cp:coreProperties>
</file>